
<file path=[Content_Types].xml><?xml version="1.0" encoding="utf-8"?>
<Types xmlns="http://schemas.openxmlformats.org/package/2006/content-types">
  <Default Extension="gif" ContentType="image/gif"/>
  <Default Extension="glb" ContentType="model/gltf.binary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74" r:id="rId3"/>
    <p:sldId id="257" r:id="rId4"/>
    <p:sldId id="263" r:id="rId5"/>
    <p:sldId id="264" r:id="rId6"/>
    <p:sldId id="265" r:id="rId7"/>
    <p:sldId id="266" r:id="rId8"/>
    <p:sldId id="267" r:id="rId9"/>
    <p:sldId id="268" r:id="rId10"/>
    <p:sldId id="269" r:id="rId11"/>
    <p:sldId id="270" r:id="rId12"/>
    <p:sldId id="272" r:id="rId13"/>
    <p:sldId id="273" r:id="rId14"/>
    <p:sldId id="259" r:id="rId15"/>
    <p:sldId id="260" r:id="rId16"/>
    <p:sldId id="258" r:id="rId17"/>
    <p:sldId id="261" r:id="rId18"/>
    <p:sldId id="262" r:id="rId19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9DBFD"/>
    <a:srgbClr val="FFB901"/>
    <a:srgbClr val="FE6D73"/>
    <a:srgbClr val="2C1F5F"/>
    <a:srgbClr val="B1B1B1"/>
    <a:srgbClr val="464646"/>
    <a:srgbClr val="57D40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e moyen 2 - Accentuation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Aucun style, aucune grille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644" autoAdjust="0"/>
    <p:restoredTop sz="94660"/>
  </p:normalViewPr>
  <p:slideViewPr>
    <p:cSldViewPr snapToGrid="0">
      <p:cViewPr>
        <p:scale>
          <a:sx n="125" d="100"/>
          <a:sy n="125" d="100"/>
        </p:scale>
        <p:origin x="924" y="936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hdphoto8.wdp>
</file>

<file path=ppt/media/image1.png>
</file>

<file path=ppt/media/image10.png>
</file>

<file path=ppt/media/image11.png>
</file>

<file path=ppt/media/image12.jp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gif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odel3d1.glb>
</file>

<file path=ppt/media/model3d2.glb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682B7F8-FA72-82C0-6C3C-9BE64C6E845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  <a:endParaRPr lang="fr-BE"/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7EF71A41-A9F5-B6C4-641C-7A0189A31A0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  <a:endParaRPr lang="fr-BE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5F22C623-F521-F314-0CD1-46BD32A9F1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932C72-BD49-4D19-96C6-514A7C5B74F6}" type="datetimeFigureOut">
              <a:rPr lang="fr-BE" smtClean="0"/>
              <a:t>05-01-23</a:t>
            </a:fld>
            <a:endParaRPr lang="fr-BE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C838776F-472E-4112-450D-5DB1088F12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D24F5000-0E05-B3B2-73A3-92D7F13892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06D94C-27E8-4455-A4F1-2D2883678D52}" type="slidenum">
              <a:rPr lang="fr-BE" smtClean="0"/>
              <a:t>‹N°›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158722972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0C86C63-5022-21BA-5D17-0C81F947F4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fr-BE"/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7D17D1DA-092F-E168-84D7-4980D739205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BE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FC2AB7C2-981B-5495-AC04-71F12977C7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932C72-BD49-4D19-96C6-514A7C5B74F6}" type="datetimeFigureOut">
              <a:rPr lang="fr-BE" smtClean="0"/>
              <a:t>05-01-23</a:t>
            </a:fld>
            <a:endParaRPr lang="fr-BE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BEB4386F-0A07-7CFF-D08E-66755EC5A1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11488697-58C5-4F72-C3F5-6682A3F0AD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06D94C-27E8-4455-A4F1-2D2883678D52}" type="slidenum">
              <a:rPr lang="fr-BE" smtClean="0"/>
              <a:t>‹N°›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138916886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A5709F58-A9BC-288E-6EFA-A5A93E8D047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  <a:endParaRPr lang="fr-BE"/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FB23FE63-0000-9524-8F64-D9EE1CFC73E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BE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7281E56C-A61B-E6A5-3D49-8C48E28164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932C72-BD49-4D19-96C6-514A7C5B74F6}" type="datetimeFigureOut">
              <a:rPr lang="fr-BE" smtClean="0"/>
              <a:t>05-01-23</a:t>
            </a:fld>
            <a:endParaRPr lang="fr-BE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7AE511BE-DA0F-8FBA-1769-AB3AA0F931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6623A2F7-38C8-6101-F08A-ED61E56D95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06D94C-27E8-4455-A4F1-2D2883678D52}" type="slidenum">
              <a:rPr lang="fr-BE" smtClean="0"/>
              <a:t>‹N°›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29929922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89FCC15-D621-0B4C-E00B-EF59DB168C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fr-BE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1725DCF8-4F42-01DC-4954-A835B46341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BE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3C67FEEF-23A4-C79A-94A9-C5CC212A88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932C72-BD49-4D19-96C6-514A7C5B74F6}" type="datetimeFigureOut">
              <a:rPr lang="fr-BE" smtClean="0"/>
              <a:t>05-01-23</a:t>
            </a:fld>
            <a:endParaRPr lang="fr-BE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BDD07EB4-B89B-B752-2DED-41FB5FE8FF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6F69E9E0-958D-FA7A-C733-466EB60E36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06D94C-27E8-4455-A4F1-2D2883678D52}" type="slidenum">
              <a:rPr lang="fr-BE" smtClean="0"/>
              <a:t>‹N°›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21208573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3879286-0A9B-BB92-BED6-6750DED64F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  <a:endParaRPr lang="fr-BE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E1166356-756C-C486-7C00-F54F745BEBB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47B83A8A-8F9B-9671-376C-FD2CFA0D26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932C72-BD49-4D19-96C6-514A7C5B74F6}" type="datetimeFigureOut">
              <a:rPr lang="fr-BE" smtClean="0"/>
              <a:t>05-01-23</a:t>
            </a:fld>
            <a:endParaRPr lang="fr-BE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E757C967-ADE3-2AB6-B531-FB42BF4BF7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A5B2B4A3-44E0-D103-D7FE-2702322274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06D94C-27E8-4455-A4F1-2D2883678D52}" type="slidenum">
              <a:rPr lang="fr-BE" smtClean="0"/>
              <a:t>‹N°›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29374928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6D32836-270C-2A2A-6B5E-2EAB28EF2F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fr-BE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BCBAAD26-39C3-CF89-C929-6B386832294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BE"/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CB9D7291-2C3B-7DB8-B871-DFC8412653E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BE"/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837E2A48-FC65-61ED-0635-0312DE389C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932C72-BD49-4D19-96C6-514A7C5B74F6}" type="datetimeFigureOut">
              <a:rPr lang="fr-BE" smtClean="0"/>
              <a:t>05-01-23</a:t>
            </a:fld>
            <a:endParaRPr lang="fr-BE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6A4F9902-79AA-624E-D165-64049CE797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36CAF192-DB33-7084-6AEE-428A0BE405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06D94C-27E8-4455-A4F1-2D2883678D52}" type="slidenum">
              <a:rPr lang="fr-BE" smtClean="0"/>
              <a:t>‹N°›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17782192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348039F-3342-2E02-5674-36CE4E92C0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fr-BE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965FB409-F052-12F3-B2E4-6CF575DFFE0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D97863A6-E0E5-A66A-609D-F1F5F5F5F50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BE"/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A817BB61-5C26-9F3A-B33F-D3E5AAA5D42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EEB8CA55-A1B7-5CBE-2CDE-EC8FB9061EF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BE"/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C490E498-CC70-217C-8BF2-7ABB620203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932C72-BD49-4D19-96C6-514A7C5B74F6}" type="datetimeFigureOut">
              <a:rPr lang="fr-BE" smtClean="0"/>
              <a:t>05-01-23</a:t>
            </a:fld>
            <a:endParaRPr lang="fr-BE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8E4C2773-8593-5527-74E7-AB11E8E88C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976A2D72-E5C0-4775-788A-32DBBFCC10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06D94C-27E8-4455-A4F1-2D2883678D52}" type="slidenum">
              <a:rPr lang="fr-BE" smtClean="0"/>
              <a:t>‹N°›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15636851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83E042E-5FDE-5EBA-FF07-F9E05EB7B9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fr-BE"/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1CC67A55-6F2F-7E6B-26B8-37B5E9C0DE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932C72-BD49-4D19-96C6-514A7C5B74F6}" type="datetimeFigureOut">
              <a:rPr lang="fr-BE" smtClean="0"/>
              <a:t>05-01-23</a:t>
            </a:fld>
            <a:endParaRPr lang="fr-BE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94FA1705-DF2E-B511-2117-85FDB2554B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B62C851A-34BB-38E5-B389-597608AFD1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06D94C-27E8-4455-A4F1-2D2883678D52}" type="slidenum">
              <a:rPr lang="fr-BE" smtClean="0"/>
              <a:t>‹N°›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8345381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FFBF7914-4AC4-CFB2-C16C-1BE2B1DF47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932C72-BD49-4D19-96C6-514A7C5B74F6}" type="datetimeFigureOut">
              <a:rPr lang="fr-BE" smtClean="0"/>
              <a:t>05-01-23</a:t>
            </a:fld>
            <a:endParaRPr lang="fr-BE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D95CB39E-B345-690F-224E-0DF5F82608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9D033D6E-7ABB-16BC-2CE2-55AE5DFC3A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06D94C-27E8-4455-A4F1-2D2883678D52}" type="slidenum">
              <a:rPr lang="fr-BE" smtClean="0"/>
              <a:t>‹N°›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27347439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5E910E8-6FAF-BF0F-C897-27910CB3B1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  <a:endParaRPr lang="fr-BE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71EFD160-D87F-6B16-D1B0-DB55DCB225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BE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D405BB98-46D1-AD31-5B83-19605866DC2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365BC60E-E4E6-3AAF-5432-1AD5CAAB24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932C72-BD49-4D19-96C6-514A7C5B74F6}" type="datetimeFigureOut">
              <a:rPr lang="fr-BE" smtClean="0"/>
              <a:t>05-01-23</a:t>
            </a:fld>
            <a:endParaRPr lang="fr-BE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0349D19B-A5F0-7FA3-2D54-9270A846D1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8DBBF1E4-32AA-27C0-510B-86E1A73948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06D94C-27E8-4455-A4F1-2D2883678D52}" type="slidenum">
              <a:rPr lang="fr-BE" smtClean="0"/>
              <a:t>‹N°›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41030409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139B524-C63E-2F24-1571-8C855BD05E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  <a:endParaRPr lang="fr-BE"/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01632A0F-1C7C-65C2-0AA0-DFCBBA72655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BE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A5D11486-8961-0925-6717-FE22C6D72B0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5264B317-5B3D-F6B1-01EF-A4993F96B9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932C72-BD49-4D19-96C6-514A7C5B74F6}" type="datetimeFigureOut">
              <a:rPr lang="fr-BE" smtClean="0"/>
              <a:t>05-01-23</a:t>
            </a:fld>
            <a:endParaRPr lang="fr-BE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0F6A34D1-681D-9C46-5A0D-A81DE4130C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E808FC76-CF2A-3BCA-7D5B-838DE20FFB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06D94C-27E8-4455-A4F1-2D2883678D52}" type="slidenum">
              <a:rPr lang="fr-BE" smtClean="0"/>
              <a:t>‹N°›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16900485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F7E4705B-46D0-24BC-45FA-7D94C1CB5A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  <a:endParaRPr lang="fr-BE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2067B5D7-EF72-6595-5178-9CDF4C59D5D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BE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BA98708D-71E5-A87E-3187-22944CB3C7A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8932C72-BD49-4D19-96C6-514A7C5B74F6}" type="datetimeFigureOut">
              <a:rPr lang="fr-BE" smtClean="0"/>
              <a:t>05-01-23</a:t>
            </a:fld>
            <a:endParaRPr lang="fr-BE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09244B8D-0B86-D0F8-F2D5-CF0D6248C02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BE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91FD12EC-3C1C-B9DF-E64E-4CCCD201E24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B06D94C-27E8-4455-A4F1-2D2883678D52}" type="slidenum">
              <a:rPr lang="fr-BE" smtClean="0"/>
              <a:t>‹N°›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39556759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17/06/relationships/model3d" Target="../media/model3d1.glb"/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8" Type="http://schemas.microsoft.com/office/2007/relationships/hdphoto" Target="../media/hdphoto5.wdp"/><Relationship Id="rId3" Type="http://schemas.microsoft.com/office/2007/relationships/hdphoto" Target="../media/hdphoto3.wdp"/><Relationship Id="rId7" Type="http://schemas.openxmlformats.org/officeDocument/2006/relationships/image" Target="../media/image23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Relationship Id="rId6" Type="http://schemas.microsoft.com/office/2007/relationships/hdphoto" Target="../media/hdphoto4.wdp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Relationship Id="rId6" Type="http://schemas.microsoft.com/office/2007/relationships/hdphoto" Target="../media/hdphoto6.wdp"/><Relationship Id="rId5" Type="http://schemas.openxmlformats.org/officeDocument/2006/relationships/image" Target="../media/image24.png"/><Relationship Id="rId4" Type="http://schemas.openxmlformats.org/officeDocument/2006/relationships/image" Target="../media/image21.png"/></Relationships>
</file>

<file path=ppt/slides/_rels/slide12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Relationship Id="rId5" Type="http://schemas.microsoft.com/office/2007/relationships/hdphoto" Target="../media/hdphoto4.wdp"/><Relationship Id="rId4" Type="http://schemas.openxmlformats.org/officeDocument/2006/relationships/image" Target="../media/image22.png"/></Relationships>
</file>

<file path=ppt/slides/_rels/slide13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Relationship Id="rId5" Type="http://schemas.microsoft.com/office/2007/relationships/hdphoto" Target="../media/hdphoto4.wdp"/><Relationship Id="rId4" Type="http://schemas.openxmlformats.org/officeDocument/2006/relationships/image" Target="../media/image22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7" Type="http://schemas.openxmlformats.org/officeDocument/2006/relationships/image" Target="../media/image26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5.png"/><Relationship Id="rId5" Type="http://schemas.microsoft.com/office/2017/06/relationships/model3d" Target="../media/model3d2.glb"/><Relationship Id="rId4" Type="http://schemas.openxmlformats.org/officeDocument/2006/relationships/image" Target="../media/image8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microsoft.com/office/2017/06/relationships/model3d" Target="../media/model3d2.glb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6.png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28.png"/><Relationship Id="rId7" Type="http://schemas.microsoft.com/office/2007/relationships/hdphoto" Target="../media/hdphoto1.wdp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.png"/><Relationship Id="rId5" Type="http://schemas.microsoft.com/office/2007/relationships/hdphoto" Target="../media/hdphoto7.wdp"/><Relationship Id="rId4" Type="http://schemas.openxmlformats.org/officeDocument/2006/relationships/image" Target="../media/image29.png"/></Relationships>
</file>

<file path=ppt/slides/_rels/slide17.xml.rels><?xml version="1.0" encoding="UTF-8" standalone="yes"?>
<Relationships xmlns="http://schemas.openxmlformats.org/package/2006/relationships"><Relationship Id="rId8" Type="http://schemas.microsoft.com/office/2007/relationships/hdphoto" Target="../media/hdphoto8.wdp"/><Relationship Id="rId3" Type="http://schemas.openxmlformats.org/officeDocument/2006/relationships/image" Target="../media/image28.png"/><Relationship Id="rId7" Type="http://schemas.openxmlformats.org/officeDocument/2006/relationships/image" Target="../media/image30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.png"/><Relationship Id="rId5" Type="http://schemas.microsoft.com/office/2007/relationships/hdphoto" Target="../media/hdphoto7.wdp"/><Relationship Id="rId10" Type="http://schemas.openxmlformats.org/officeDocument/2006/relationships/image" Target="../media/image15.png"/><Relationship Id="rId4" Type="http://schemas.openxmlformats.org/officeDocument/2006/relationships/image" Target="../media/image29.png"/><Relationship Id="rId9" Type="http://schemas.openxmlformats.org/officeDocument/2006/relationships/image" Target="../media/image14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3.png"/><Relationship Id="rId4" Type="http://schemas.openxmlformats.org/officeDocument/2006/relationships/image" Target="../media/image31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openxmlformats.org/officeDocument/2006/relationships/image" Target="../media/image10.png"/><Relationship Id="rId7" Type="http://schemas.openxmlformats.org/officeDocument/2006/relationships/image" Target="../media/image13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2.jpg"/><Relationship Id="rId5" Type="http://schemas.openxmlformats.org/officeDocument/2006/relationships/image" Target="../media/image11.png"/><Relationship Id="rId4" Type="http://schemas.microsoft.com/office/2007/relationships/hdphoto" Target="../media/hdphoto1.wdp"/><Relationship Id="rId9" Type="http://schemas.openxmlformats.org/officeDocument/2006/relationships/image" Target="../media/image1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6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Relationship Id="rId5" Type="http://schemas.microsoft.com/office/2007/relationships/hdphoto" Target="../media/hdphoto2.wdp"/><Relationship Id="rId4" Type="http://schemas.openxmlformats.org/officeDocument/2006/relationships/image" Target="../media/image1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acking GIF - Find on GIFER">
            <a:extLst>
              <a:ext uri="{FF2B5EF4-FFF2-40B4-BE49-F238E27FC236}">
                <a16:creationId xmlns:a16="http://schemas.microsoft.com/office/drawing/2014/main" id="{430041E1-175E-B317-C01C-4594B526C21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5" name="Modèle 3D 4" descr="Cadenas fermé">
                <a:extLst>
                  <a:ext uri="{FF2B5EF4-FFF2-40B4-BE49-F238E27FC236}">
                    <a16:creationId xmlns:a16="http://schemas.microsoft.com/office/drawing/2014/main" id="{F13BBAC1-8D0E-5852-552D-2BE064DEDF66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129240410"/>
                  </p:ext>
                </p:extLst>
              </p:nvPr>
            </p:nvGraphicFramePr>
            <p:xfrm>
              <a:off x="4286750" y="236609"/>
              <a:ext cx="3618500" cy="6111687"/>
            </p:xfrm>
            <a:graphic>
              <a:graphicData uri="http://schemas.microsoft.com/office/drawing/2017/model3d">
                <am3d:model3d r:embed="rId3">
                  <am3d:spPr>
                    <a:xfrm>
                      <a:off x="0" y="0"/>
                      <a:ext cx="3618500" cy="6111687"/>
                    </a:xfrm>
                    <a:prstGeom prst="rect">
                      <a:avLst/>
                    </a:prstGeom>
                  </am3d:spPr>
                  <am3d:camera>
                    <am3d:pos x="0" y="0" z="56011935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3525389" d="1000000"/>
                    <am3d:preTrans dx="0" dy="-18000000" dz="0"/>
                    <am3d:scale>
                      <am3d:sx n="1000000" d="1000000"/>
                      <am3d:sy n="1000000" d="1000000"/>
                      <am3d:sz n="1000000" d="1000000"/>
                    </am3d:scale>
                    <am3d:rot/>
                    <am3d:postTrans dx="0" dy="0" dz="0"/>
                  </am3d:trans>
                  <am3d:raster rName="Office3DRenderer" rVer="16.0.8326">
                    <am3d:blip r:embed="rId4"/>
                  </am3d:raster>
                  <am3d:objViewport viewportSz="7313177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5" name="Modèle 3D 4" descr="Cadenas fermé">
                <a:extLst>
                  <a:ext uri="{FF2B5EF4-FFF2-40B4-BE49-F238E27FC236}">
                    <a16:creationId xmlns:a16="http://schemas.microsoft.com/office/drawing/2014/main" id="{F13BBAC1-8D0E-5852-552D-2BE064DEDF66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4286750" y="236609"/>
                <a:ext cx="3618500" cy="6111687"/>
              </a:xfrm>
              <a:prstGeom prst="rect">
                <a:avLst/>
              </a:prstGeom>
            </p:spPr>
          </p:pic>
        </mc:Fallback>
      </mc:AlternateContent>
      <p:grpSp>
        <p:nvGrpSpPr>
          <p:cNvPr id="13" name="Groupe 12">
            <a:extLst>
              <a:ext uri="{FF2B5EF4-FFF2-40B4-BE49-F238E27FC236}">
                <a16:creationId xmlns:a16="http://schemas.microsoft.com/office/drawing/2014/main" id="{FD5BDCA1-81E5-C434-3EC4-F6C2E7649432}"/>
              </a:ext>
            </a:extLst>
          </p:cNvPr>
          <p:cNvGrpSpPr/>
          <p:nvPr/>
        </p:nvGrpSpPr>
        <p:grpSpPr>
          <a:xfrm>
            <a:off x="4427220" y="3059668"/>
            <a:ext cx="3337560" cy="3192391"/>
            <a:chOff x="4427220" y="3059668"/>
            <a:chExt cx="3337560" cy="3192391"/>
          </a:xfrm>
        </p:grpSpPr>
        <p:sp>
          <p:nvSpPr>
            <p:cNvPr id="8" name="ZoneTexte 7">
              <a:extLst>
                <a:ext uri="{FF2B5EF4-FFF2-40B4-BE49-F238E27FC236}">
                  <a16:creationId xmlns:a16="http://schemas.microsoft.com/office/drawing/2014/main" id="{E07BA6ED-DB44-59B9-2988-C22EE0414036}"/>
                </a:ext>
              </a:extLst>
            </p:cNvPr>
            <p:cNvSpPr txBox="1"/>
            <p:nvPr/>
          </p:nvSpPr>
          <p:spPr>
            <a:xfrm>
              <a:off x="4427220" y="3059668"/>
              <a:ext cx="333756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b="1" dirty="0">
                  <a:latin typeface="Consolas" panose="020B0609020204030204" pitchFamily="49" charset="0"/>
                </a:rPr>
                <a:t>Hackers &amp; </a:t>
              </a:r>
              <a:r>
                <a:rPr lang="fr-FR" b="1" dirty="0"/>
                <a:t>Cyber</a:t>
              </a:r>
              <a:r>
                <a:rPr lang="fr-FR" b="1" dirty="0">
                  <a:latin typeface="Consolas" panose="020B0609020204030204" pitchFamily="49" charset="0"/>
                </a:rPr>
                <a:t> </a:t>
              </a:r>
              <a:r>
                <a:rPr lang="fr-FR" b="1" dirty="0" err="1">
                  <a:latin typeface="Consolas" panose="020B0609020204030204" pitchFamily="49" charset="0"/>
                </a:rPr>
                <a:t>Attacks</a:t>
              </a:r>
              <a:endParaRPr lang="fr-BE" b="1" dirty="0">
                <a:latin typeface="Consolas" panose="020B0609020204030204" pitchFamily="49" charset="0"/>
              </a:endParaRPr>
            </a:p>
          </p:txBody>
        </p:sp>
        <p:sp>
          <p:nvSpPr>
            <p:cNvPr id="9" name="ZoneTexte 8">
              <a:extLst>
                <a:ext uri="{FF2B5EF4-FFF2-40B4-BE49-F238E27FC236}">
                  <a16:creationId xmlns:a16="http://schemas.microsoft.com/office/drawing/2014/main" id="{BF98F079-B1FD-AFBA-6B10-10E6D01F6F46}"/>
                </a:ext>
              </a:extLst>
            </p:cNvPr>
            <p:cNvSpPr txBox="1"/>
            <p:nvPr/>
          </p:nvSpPr>
          <p:spPr>
            <a:xfrm>
              <a:off x="4427220" y="4012168"/>
              <a:ext cx="333756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dirty="0">
                  <a:latin typeface="Consolas" panose="020B0609020204030204" pitchFamily="49" charset="0"/>
                </a:rPr>
                <a:t>Doucet Valentin</a:t>
              </a:r>
              <a:endParaRPr lang="fr-BE" dirty="0">
                <a:latin typeface="Consolas" panose="020B0609020204030204" pitchFamily="49" charset="0"/>
              </a:endParaRPr>
            </a:p>
          </p:txBody>
        </p:sp>
        <p:sp>
          <p:nvSpPr>
            <p:cNvPr id="10" name="ZoneTexte 9">
              <a:extLst>
                <a:ext uri="{FF2B5EF4-FFF2-40B4-BE49-F238E27FC236}">
                  <a16:creationId xmlns:a16="http://schemas.microsoft.com/office/drawing/2014/main" id="{BB615738-51AA-6AC2-85A1-1E01A6FF8BD1}"/>
                </a:ext>
              </a:extLst>
            </p:cNvPr>
            <p:cNvSpPr txBox="1"/>
            <p:nvPr/>
          </p:nvSpPr>
          <p:spPr>
            <a:xfrm>
              <a:off x="4427220" y="4964668"/>
              <a:ext cx="333756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dirty="0">
                  <a:latin typeface="Consolas" panose="020B0609020204030204" pitchFamily="49" charset="0"/>
                </a:rPr>
                <a:t>Potier Clément</a:t>
              </a:r>
              <a:endParaRPr lang="fr-BE" dirty="0">
                <a:latin typeface="Consolas" panose="020B0609020204030204" pitchFamily="49" charset="0"/>
              </a:endParaRPr>
            </a:p>
          </p:txBody>
        </p:sp>
        <p:sp>
          <p:nvSpPr>
            <p:cNvPr id="11" name="ZoneTexte 10">
              <a:extLst>
                <a:ext uri="{FF2B5EF4-FFF2-40B4-BE49-F238E27FC236}">
                  <a16:creationId xmlns:a16="http://schemas.microsoft.com/office/drawing/2014/main" id="{29D8E3AE-BB17-C997-C567-EA3F36633AAC}"/>
                </a:ext>
              </a:extLst>
            </p:cNvPr>
            <p:cNvSpPr txBox="1"/>
            <p:nvPr/>
          </p:nvSpPr>
          <p:spPr>
            <a:xfrm>
              <a:off x="4427220" y="5882727"/>
              <a:ext cx="333756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dirty="0" err="1">
                  <a:latin typeface="Consolas" panose="020B0609020204030204" pitchFamily="49" charset="0"/>
                </a:rPr>
                <a:t>Dall’ara</a:t>
              </a:r>
              <a:r>
                <a:rPr lang="fr-FR" dirty="0">
                  <a:latin typeface="Consolas" panose="020B0609020204030204" pitchFamily="49" charset="0"/>
                </a:rPr>
                <a:t> Baptiste</a:t>
              </a:r>
              <a:endParaRPr lang="fr-BE" dirty="0">
                <a:latin typeface="Consolas" panose="020B0609020204030204" pitchFamily="49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6504875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0" presetClass="entr" presetSubtype="12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 additive="sum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3d.view.rotation.y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40"/>
                                          </p:val>
                                        </p:tav>
                                        <p:tav tm="3330">
                                          <p:val>
                                            <p:fltVal val="-39.8698"/>
                                          </p:val>
                                        </p:tav>
                                        <p:tav tm="6660">
                                          <p:val>
                                            <p:fltVal val="-39.4913"/>
                                          </p:val>
                                        </p:tav>
                                        <p:tav tm="9990">
                                          <p:val>
                                            <p:fltVal val="-38.8821"/>
                                          </p:val>
                                        </p:tav>
                                        <p:tav tm="13320">
                                          <p:val>
                                            <p:fltVal val="-38.0599"/>
                                          </p:val>
                                        </p:tav>
                                        <p:tav tm="16650">
                                          <p:val>
                                            <p:fltVal val="-37.0425"/>
                                          </p:val>
                                        </p:tav>
                                        <p:tav tm="19970">
                                          <p:val>
                                            <p:fltVal val="-35.8515"/>
                                          </p:val>
                                        </p:tav>
                                        <p:tav tm="23290">
                                          <p:val>
                                            <p:fltVal val="-34.5015"/>
                                          </p:val>
                                        </p:tav>
                                        <p:tav tm="26620">
                                          <p:val>
                                            <p:fltVal val="-33.0055"/>
                                          </p:val>
                                        </p:tav>
                                        <p:tav tm="29950">
                                          <p:val>
                                            <p:fltVal val="-31.3851"/>
                                          </p:val>
                                        </p:tav>
                                        <p:tav tm="33280">
                                          <p:val>
                                            <p:fltVal val="-29.658"/>
                                          </p:val>
                                        </p:tav>
                                        <p:tav tm="36610">
                                          <p:val>
                                            <p:fltVal val="-27.8419"/>
                                          </p:val>
                                        </p:tav>
                                        <p:tav tm="39940">
                                          <p:val>
                                            <p:fltVal val="-25.9545"/>
                                          </p:val>
                                        </p:tav>
                                        <p:tav tm="43270">
                                          <p:val>
                                            <p:fltVal val="-24.0136"/>
                                          </p:val>
                                        </p:tav>
                                        <p:tav tm="46600">
                                          <p:val>
                                            <p:fltVal val="-22.0368"/>
                                          </p:val>
                                        </p:tav>
                                        <p:tav tm="49930">
                                          <p:val>
                                            <p:fltVal val="-20.0419"/>
                                          </p:val>
                                        </p:tav>
                                        <p:tav tm="53250">
                                          <p:val>
                                            <p:fltVal val="-18.0527"/>
                                          </p:val>
                                        </p:tav>
                                        <p:tav tm="56580">
                                          <p:val>
                                            <p:fltVal val="-16.0747"/>
                                          </p:val>
                                        </p:tav>
                                        <p:tav tm="59900">
                                          <p:val>
                                            <p:fltVal val="-14.1376"/>
                                          </p:val>
                                        </p:tav>
                                        <p:tav tm="63220">
                                          <p:val>
                                            <p:fltVal val="-12.2528"/>
                                          </p:val>
                                        </p:tav>
                                        <p:tav tm="66540">
                                          <p:val>
                                            <p:fltVal val="-10.4379"/>
                                          </p:val>
                                        </p:tav>
                                        <p:tav tm="69870">
                                          <p:val>
                                            <p:fltVal val="-8.7056"/>
                                          </p:val>
                                        </p:tav>
                                        <p:tav tm="73190">
                                          <p:val>
                                            <p:fltVal val="-7.0836"/>
                                          </p:val>
                                        </p:tav>
                                        <p:tav tm="76510">
                                          <p:val>
                                            <p:fltVal val="-5.5844"/>
                                          </p:val>
                                        </p:tav>
                                        <p:tav tm="79830">
                                          <p:val>
                                            <p:fltVal val="-4.2254"/>
                                          </p:val>
                                        </p:tav>
                                        <p:tav tm="83160">
                                          <p:val>
                                            <p:fltVal val="-3.0209"/>
                                          </p:val>
                                        </p:tav>
                                        <p:tav tm="86480">
                                          <p:val>
                                            <p:fltVal val="-1.9957"/>
                                          </p:val>
                                        </p:tav>
                                        <p:tav tm="89800">
                                          <p:val>
                                            <p:fltVal val="-1.1635"/>
                                          </p:val>
                                        </p:tav>
                                        <p:tav tm="93120">
                                          <p:val>
                                            <p:fltVal val="-0.5419"/>
                                          </p:val>
                                        </p:tav>
                                        <p:tav tm="96450">
                                          <p:val>
                                            <p:fltVal val="-0.1476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mult"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3d.object.scale.x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8"/>
                                          </p:val>
                                        </p:tav>
                                        <p:tav tm="3330">
                                          <p:val>
                                            <p:fltVal val="0.8104"/>
                                          </p:val>
                                        </p:tav>
                                        <p:tav tm="6660">
                                          <p:val>
                                            <p:fltVal val="0.8208"/>
                                          </p:val>
                                        </p:tav>
                                        <p:tav tm="9990">
                                          <p:val>
                                            <p:fltVal val="0.8312"/>
                                          </p:val>
                                        </p:tav>
                                        <p:tav tm="13320">
                                          <p:val>
                                            <p:fltVal val="0.8415"/>
                                          </p:val>
                                        </p:tav>
                                        <p:tav tm="16650">
                                          <p:val>
                                            <p:fltVal val="0.8517"/>
                                          </p:val>
                                        </p:tav>
                                        <p:tav tm="19970">
                                          <p:val>
                                            <p:fltVal val="0.8617"/>
                                          </p:val>
                                        </p:tav>
                                        <p:tav tm="23290">
                                          <p:val>
                                            <p:fltVal val="0.8715"/>
                                          </p:val>
                                        </p:tav>
                                        <p:tav tm="26620">
                                          <p:val>
                                            <p:fltVal val="0.8812"/>
                                          </p:val>
                                        </p:tav>
                                        <p:tav tm="29950">
                                          <p:val>
                                            <p:fltVal val="0.8906"/>
                                          </p:val>
                                        </p:tav>
                                        <p:tav tm="33280">
                                          <p:val>
                                            <p:fltVal val="0.8998"/>
                                          </p:val>
                                        </p:tav>
                                        <p:tav tm="36610">
                                          <p:val>
                                            <p:fltVal val="0.9087"/>
                                          </p:val>
                                        </p:tav>
                                        <p:tav tm="39940">
                                          <p:val>
                                            <p:fltVal val="0.9174"/>
                                          </p:val>
                                        </p:tav>
                                        <p:tav tm="43270">
                                          <p:val>
                                            <p:fltVal val="0.9257"/>
                                          </p:val>
                                        </p:tav>
                                        <p:tav tm="46600">
                                          <p:val>
                                            <p:fltVal val="0.9336"/>
                                          </p:val>
                                        </p:tav>
                                        <p:tav tm="49930">
                                          <p:val>
                                            <p:fltVal val="0.9412"/>
                                          </p:val>
                                        </p:tav>
                                        <p:tav tm="53250">
                                          <p:val>
                                            <p:fltVal val="0.9484"/>
                                          </p:val>
                                        </p:tav>
                                        <p:tav tm="56580">
                                          <p:val>
                                            <p:fltVal val="0.9552"/>
                                          </p:val>
                                        </p:tav>
                                        <p:tav tm="59900">
                                          <p:val>
                                            <p:fltVal val="0.9616"/>
                                          </p:val>
                                        </p:tav>
                                        <p:tav tm="63220">
                                          <p:val>
                                            <p:fltVal val="0.9675"/>
                                          </p:val>
                                        </p:tav>
                                        <p:tav tm="66540">
                                          <p:val>
                                            <p:fltVal val="0.973"/>
                                          </p:val>
                                        </p:tav>
                                        <p:tav tm="69870">
                                          <p:val>
                                            <p:fltVal val="0.978"/>
                                          </p:val>
                                        </p:tav>
                                        <p:tav tm="73190">
                                          <p:val>
                                            <p:fltVal val="0.9825"/>
                                          </p:val>
                                        </p:tav>
                                        <p:tav tm="76510">
                                          <p:val>
                                            <p:fltVal val="0.9865"/>
                                          </p:val>
                                        </p:tav>
                                        <p:tav tm="79830">
                                          <p:val>
                                            <p:fltVal val="0.99"/>
                                          </p:val>
                                        </p:tav>
                                        <p:tav tm="83160">
                                          <p:val>
                                            <p:fltVal val="0.993"/>
                                          </p:val>
                                        </p:tav>
                                        <p:tav tm="86480">
                                          <p:val>
                                            <p:fltVal val="0.9955"/>
                                          </p:val>
                                        </p:tav>
                                        <p:tav tm="89800">
                                          <p:val>
                                            <p:fltVal val="0.9974"/>
                                          </p:val>
                                        </p:tav>
                                        <p:tav tm="93120">
                                          <p:val>
                                            <p:fltVal val="0.9988"/>
                                          </p:val>
                                        </p:tav>
                                        <p:tav tm="96450">
                                          <p:val>
                                            <p:fltVal val="0.9996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mult">
                                        <p:cTn id="10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3d.object.scale.y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8"/>
                                          </p:val>
                                        </p:tav>
                                        <p:tav tm="3330">
                                          <p:val>
                                            <p:fltVal val="0.8104"/>
                                          </p:val>
                                        </p:tav>
                                        <p:tav tm="6660">
                                          <p:val>
                                            <p:fltVal val="0.8208"/>
                                          </p:val>
                                        </p:tav>
                                        <p:tav tm="9990">
                                          <p:val>
                                            <p:fltVal val="0.8312"/>
                                          </p:val>
                                        </p:tav>
                                        <p:tav tm="13320">
                                          <p:val>
                                            <p:fltVal val="0.8415"/>
                                          </p:val>
                                        </p:tav>
                                        <p:tav tm="16650">
                                          <p:val>
                                            <p:fltVal val="0.8517"/>
                                          </p:val>
                                        </p:tav>
                                        <p:tav tm="19970">
                                          <p:val>
                                            <p:fltVal val="0.8617"/>
                                          </p:val>
                                        </p:tav>
                                        <p:tav tm="23290">
                                          <p:val>
                                            <p:fltVal val="0.8715"/>
                                          </p:val>
                                        </p:tav>
                                        <p:tav tm="26620">
                                          <p:val>
                                            <p:fltVal val="0.8812"/>
                                          </p:val>
                                        </p:tav>
                                        <p:tav tm="29950">
                                          <p:val>
                                            <p:fltVal val="0.8906"/>
                                          </p:val>
                                        </p:tav>
                                        <p:tav tm="33280">
                                          <p:val>
                                            <p:fltVal val="0.8998"/>
                                          </p:val>
                                        </p:tav>
                                        <p:tav tm="36610">
                                          <p:val>
                                            <p:fltVal val="0.9087"/>
                                          </p:val>
                                        </p:tav>
                                        <p:tav tm="39940">
                                          <p:val>
                                            <p:fltVal val="0.9174"/>
                                          </p:val>
                                        </p:tav>
                                        <p:tav tm="43270">
                                          <p:val>
                                            <p:fltVal val="0.9257"/>
                                          </p:val>
                                        </p:tav>
                                        <p:tav tm="46600">
                                          <p:val>
                                            <p:fltVal val="0.9336"/>
                                          </p:val>
                                        </p:tav>
                                        <p:tav tm="49930">
                                          <p:val>
                                            <p:fltVal val="0.9412"/>
                                          </p:val>
                                        </p:tav>
                                        <p:tav tm="53250">
                                          <p:val>
                                            <p:fltVal val="0.9484"/>
                                          </p:val>
                                        </p:tav>
                                        <p:tav tm="56580">
                                          <p:val>
                                            <p:fltVal val="0.9552"/>
                                          </p:val>
                                        </p:tav>
                                        <p:tav tm="59900">
                                          <p:val>
                                            <p:fltVal val="0.9616"/>
                                          </p:val>
                                        </p:tav>
                                        <p:tav tm="63220">
                                          <p:val>
                                            <p:fltVal val="0.9675"/>
                                          </p:val>
                                        </p:tav>
                                        <p:tav tm="66540">
                                          <p:val>
                                            <p:fltVal val="0.973"/>
                                          </p:val>
                                        </p:tav>
                                        <p:tav tm="69870">
                                          <p:val>
                                            <p:fltVal val="0.978"/>
                                          </p:val>
                                        </p:tav>
                                        <p:tav tm="73190">
                                          <p:val>
                                            <p:fltVal val="0.9825"/>
                                          </p:val>
                                        </p:tav>
                                        <p:tav tm="76510">
                                          <p:val>
                                            <p:fltVal val="0.9865"/>
                                          </p:val>
                                        </p:tav>
                                        <p:tav tm="79830">
                                          <p:val>
                                            <p:fltVal val="0.99"/>
                                          </p:val>
                                        </p:tav>
                                        <p:tav tm="83160">
                                          <p:val>
                                            <p:fltVal val="0.993"/>
                                          </p:val>
                                        </p:tav>
                                        <p:tav tm="86480">
                                          <p:val>
                                            <p:fltVal val="0.9955"/>
                                          </p:val>
                                        </p:tav>
                                        <p:tav tm="89800">
                                          <p:val>
                                            <p:fltVal val="0.9974"/>
                                          </p:val>
                                        </p:tav>
                                        <p:tav tm="93120">
                                          <p:val>
                                            <p:fltVal val="0.9988"/>
                                          </p:val>
                                        </p:tav>
                                        <p:tav tm="96450">
                                          <p:val>
                                            <p:fltVal val="0.9996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mult">
                                        <p:cTn id="11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3d.object.scale.z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8"/>
                                          </p:val>
                                        </p:tav>
                                        <p:tav tm="3330">
                                          <p:val>
                                            <p:fltVal val="0.8104"/>
                                          </p:val>
                                        </p:tav>
                                        <p:tav tm="6660">
                                          <p:val>
                                            <p:fltVal val="0.8208"/>
                                          </p:val>
                                        </p:tav>
                                        <p:tav tm="9990">
                                          <p:val>
                                            <p:fltVal val="0.8312"/>
                                          </p:val>
                                        </p:tav>
                                        <p:tav tm="13320">
                                          <p:val>
                                            <p:fltVal val="0.8415"/>
                                          </p:val>
                                        </p:tav>
                                        <p:tav tm="16650">
                                          <p:val>
                                            <p:fltVal val="0.8517"/>
                                          </p:val>
                                        </p:tav>
                                        <p:tav tm="19970">
                                          <p:val>
                                            <p:fltVal val="0.8617"/>
                                          </p:val>
                                        </p:tav>
                                        <p:tav tm="23290">
                                          <p:val>
                                            <p:fltVal val="0.8715"/>
                                          </p:val>
                                        </p:tav>
                                        <p:tav tm="26620">
                                          <p:val>
                                            <p:fltVal val="0.8812"/>
                                          </p:val>
                                        </p:tav>
                                        <p:tav tm="29950">
                                          <p:val>
                                            <p:fltVal val="0.8906"/>
                                          </p:val>
                                        </p:tav>
                                        <p:tav tm="33280">
                                          <p:val>
                                            <p:fltVal val="0.8998"/>
                                          </p:val>
                                        </p:tav>
                                        <p:tav tm="36610">
                                          <p:val>
                                            <p:fltVal val="0.9087"/>
                                          </p:val>
                                        </p:tav>
                                        <p:tav tm="39940">
                                          <p:val>
                                            <p:fltVal val="0.9174"/>
                                          </p:val>
                                        </p:tav>
                                        <p:tav tm="43270">
                                          <p:val>
                                            <p:fltVal val="0.9257"/>
                                          </p:val>
                                        </p:tav>
                                        <p:tav tm="46600">
                                          <p:val>
                                            <p:fltVal val="0.9336"/>
                                          </p:val>
                                        </p:tav>
                                        <p:tav tm="49930">
                                          <p:val>
                                            <p:fltVal val="0.9412"/>
                                          </p:val>
                                        </p:tav>
                                        <p:tav tm="53250">
                                          <p:val>
                                            <p:fltVal val="0.9484"/>
                                          </p:val>
                                        </p:tav>
                                        <p:tav tm="56580">
                                          <p:val>
                                            <p:fltVal val="0.9552"/>
                                          </p:val>
                                        </p:tav>
                                        <p:tav tm="59900">
                                          <p:val>
                                            <p:fltVal val="0.9616"/>
                                          </p:val>
                                        </p:tav>
                                        <p:tav tm="63220">
                                          <p:val>
                                            <p:fltVal val="0.9675"/>
                                          </p:val>
                                        </p:tav>
                                        <p:tav tm="66540">
                                          <p:val>
                                            <p:fltVal val="0.973"/>
                                          </p:val>
                                        </p:tav>
                                        <p:tav tm="69870">
                                          <p:val>
                                            <p:fltVal val="0.978"/>
                                          </p:val>
                                        </p:tav>
                                        <p:tav tm="73190">
                                          <p:val>
                                            <p:fltVal val="0.9825"/>
                                          </p:val>
                                        </p:tav>
                                        <p:tav tm="76510">
                                          <p:val>
                                            <p:fltVal val="0.9865"/>
                                          </p:val>
                                        </p:tav>
                                        <p:tav tm="79830">
                                          <p:val>
                                            <p:fltVal val="0.99"/>
                                          </p:val>
                                        </p:tav>
                                        <p:tav tm="83160">
                                          <p:val>
                                            <p:fltVal val="0.993"/>
                                          </p:val>
                                        </p:tav>
                                        <p:tav tm="86480">
                                          <p:val>
                                            <p:fltVal val="0.9955"/>
                                          </p:val>
                                        </p:tav>
                                        <p:tav tm="89800">
                                          <p:val>
                                            <p:fltVal val="0.9974"/>
                                          </p:val>
                                        </p:tav>
                                        <p:tav tm="93120">
                                          <p:val>
                                            <p:fltVal val="0.9988"/>
                                          </p:val>
                                        </p:tav>
                                        <p:tav tm="96450">
                                          <p:val>
                                            <p:fltVal val="0.9996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2" presetClass="exit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up)">
                                      <p:cBhvr>
                                        <p:cTn id="1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60" presetClass="exit" presetSubtype="1024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2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 additive="sum">
                                        <p:cTn id="23" dur="1000"/>
                                        <p:tgtEl>
                                          <p:spTgt spid="5"/>
                                        </p:tgtEl>
                                        <p:attrNameLst>
                                          <p:attrName>3d.view.rotation.x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3330">
                                          <p:val>
                                            <p:fltVal val="0.1301"/>
                                          </p:val>
                                        </p:tav>
                                        <p:tav tm="6660">
                                          <p:val>
                                            <p:fltVal val="0.5086"/>
                                          </p:val>
                                        </p:tav>
                                        <p:tav tm="9990">
                                          <p:val>
                                            <p:fltVal val="1.1178"/>
                                          </p:val>
                                        </p:tav>
                                        <p:tav tm="13320">
                                          <p:val>
                                            <p:fltVal val="1.94"/>
                                          </p:val>
                                        </p:tav>
                                        <p:tav tm="16650">
                                          <p:val>
                                            <p:fltVal val="2.9574"/>
                                          </p:val>
                                        </p:tav>
                                        <p:tav tm="19970">
                                          <p:val>
                                            <p:fltVal val="4.1484"/>
                                          </p:val>
                                        </p:tav>
                                        <p:tav tm="23290">
                                          <p:val>
                                            <p:fltVal val="5.4984"/>
                                          </p:val>
                                        </p:tav>
                                        <p:tav tm="26620">
                                          <p:val>
                                            <p:fltVal val="6.9944"/>
                                          </p:val>
                                        </p:tav>
                                        <p:tav tm="29950">
                                          <p:val>
                                            <p:fltVal val="8.6148"/>
                                          </p:val>
                                        </p:tav>
                                        <p:tav tm="33280">
                                          <p:val>
                                            <p:fltVal val="10.3419"/>
                                          </p:val>
                                        </p:tav>
                                        <p:tav tm="36610">
                                          <p:val>
                                            <p:fltVal val="12.158"/>
                                          </p:val>
                                        </p:tav>
                                        <p:tav tm="39940">
                                          <p:val>
                                            <p:fltVal val="14.0454"/>
                                          </p:val>
                                        </p:tav>
                                        <p:tav tm="43270">
                                          <p:val>
                                            <p:fltVal val="15.9863"/>
                                          </p:val>
                                        </p:tav>
                                        <p:tav tm="46600">
                                          <p:val>
                                            <p:fltVal val="17.9631"/>
                                          </p:val>
                                        </p:tav>
                                        <p:tav tm="49930">
                                          <p:val>
                                            <p:fltVal val="19.958"/>
                                          </p:val>
                                        </p:tav>
                                        <p:tav tm="53250">
                                          <p:val>
                                            <p:fltVal val="21.9472"/>
                                          </p:val>
                                        </p:tav>
                                        <p:tav tm="56580">
                                          <p:val>
                                            <p:fltVal val="23.9252"/>
                                          </p:val>
                                        </p:tav>
                                        <p:tav tm="59900">
                                          <p:val>
                                            <p:fltVal val="25.8623"/>
                                          </p:val>
                                        </p:tav>
                                        <p:tav tm="63220">
                                          <p:val>
                                            <p:fltVal val="27.7471"/>
                                          </p:val>
                                        </p:tav>
                                        <p:tav tm="66540">
                                          <p:val>
                                            <p:fltVal val="29.562"/>
                                          </p:val>
                                        </p:tav>
                                        <p:tav tm="69870">
                                          <p:val>
                                            <p:fltVal val="31.2943"/>
                                          </p:val>
                                        </p:tav>
                                        <p:tav tm="73190">
                                          <p:val>
                                            <p:fltVal val="32.9163"/>
                                          </p:val>
                                        </p:tav>
                                        <p:tav tm="76510">
                                          <p:val>
                                            <p:fltVal val="34.4155"/>
                                          </p:val>
                                        </p:tav>
                                        <p:tav tm="79830">
                                          <p:val>
                                            <p:fltVal val="35.7745"/>
                                          </p:val>
                                        </p:tav>
                                        <p:tav tm="83160">
                                          <p:val>
                                            <p:fltVal val="36.979"/>
                                          </p:val>
                                        </p:tav>
                                        <p:tav tm="86480">
                                          <p:val>
                                            <p:fltVal val="38.0042"/>
                                          </p:val>
                                        </p:tav>
                                        <p:tav tm="89800">
                                          <p:val>
                                            <p:fltVal val="38.8364"/>
                                          </p:val>
                                        </p:tav>
                                        <p:tav tm="93120">
                                          <p:val>
                                            <p:fltVal val="39.458"/>
                                          </p:val>
                                        </p:tav>
                                        <p:tav tm="96450">
                                          <p:val>
                                            <p:fltVal val="39.8523"/>
                                          </p:val>
                                        </p:tav>
                                        <p:tav tm="100000">
                                          <p:val>
                                            <p:fltVal val="4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mult">
                                        <p:cTn id="24" dur="1000"/>
                                        <p:tgtEl>
                                          <p:spTgt spid="5"/>
                                        </p:tgtEl>
                                        <p:attrNameLst>
                                          <p:attrName>3d.object.scale.x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1"/>
                                          </p:val>
                                        </p:tav>
                                        <p:tav tm="3330">
                                          <p:val>
                                            <p:fltVal val="0.9895"/>
                                          </p:val>
                                        </p:tav>
                                        <p:tav tm="6660">
                                          <p:val>
                                            <p:fltVal val="0.9791"/>
                                          </p:val>
                                        </p:tav>
                                        <p:tav tm="9990">
                                          <p:val>
                                            <p:fltVal val="0.9687"/>
                                          </p:val>
                                        </p:tav>
                                        <p:tav tm="13320">
                                          <p:val>
                                            <p:fltVal val="0.9584"/>
                                          </p:val>
                                        </p:tav>
                                        <p:tav tm="16650">
                                          <p:val>
                                            <p:fltVal val="0.9482"/>
                                          </p:val>
                                        </p:tav>
                                        <p:tav tm="19970">
                                          <p:val>
                                            <p:fltVal val="0.9382"/>
                                          </p:val>
                                        </p:tav>
                                        <p:tav tm="23290">
                                          <p:val>
                                            <p:fltVal val="0.9284"/>
                                          </p:val>
                                        </p:tav>
                                        <p:tav tm="26620">
                                          <p:val>
                                            <p:fltVal val="0.9187"/>
                                          </p:val>
                                        </p:tav>
                                        <p:tav tm="29950">
                                          <p:val>
                                            <p:fltVal val="0.9093"/>
                                          </p:val>
                                        </p:tav>
                                        <p:tav tm="33280">
                                          <p:val>
                                            <p:fltVal val="0.9001"/>
                                          </p:val>
                                        </p:tav>
                                        <p:tav tm="36610">
                                          <p:val>
                                            <p:fltVal val="0.8912"/>
                                          </p:val>
                                        </p:tav>
                                        <p:tav tm="39940">
                                          <p:val>
                                            <p:fltVal val="0.8825"/>
                                          </p:val>
                                        </p:tav>
                                        <p:tav tm="43270">
                                          <p:val>
                                            <p:fltVal val="0.8742"/>
                                          </p:val>
                                        </p:tav>
                                        <p:tav tm="46600">
                                          <p:val>
                                            <p:fltVal val="0.8663"/>
                                          </p:val>
                                        </p:tav>
                                        <p:tav tm="49930">
                                          <p:val>
                                            <p:fltVal val="0.8587"/>
                                          </p:val>
                                        </p:tav>
                                        <p:tav tm="53250">
                                          <p:val>
                                            <p:fltVal val="0.8515"/>
                                          </p:val>
                                        </p:tav>
                                        <p:tav tm="56580">
                                          <p:val>
                                            <p:fltVal val="0.8447"/>
                                          </p:val>
                                        </p:tav>
                                        <p:tav tm="59900">
                                          <p:val>
                                            <p:fltVal val="0.8383"/>
                                          </p:val>
                                        </p:tav>
                                        <p:tav tm="63220">
                                          <p:val>
                                            <p:fltVal val="0.8324"/>
                                          </p:val>
                                        </p:tav>
                                        <p:tav tm="66540">
                                          <p:val>
                                            <p:fltVal val="0.8269"/>
                                          </p:val>
                                        </p:tav>
                                        <p:tav tm="69870">
                                          <p:val>
                                            <p:fltVal val="0.8219"/>
                                          </p:val>
                                        </p:tav>
                                        <p:tav tm="73190">
                                          <p:val>
                                            <p:fltVal val="0.8174"/>
                                          </p:val>
                                        </p:tav>
                                        <p:tav tm="76510">
                                          <p:val>
                                            <p:fltVal val="0.8134"/>
                                          </p:val>
                                        </p:tav>
                                        <p:tav tm="79830">
                                          <p:val>
                                            <p:fltVal val="0.8099"/>
                                          </p:val>
                                        </p:tav>
                                        <p:tav tm="83160">
                                          <p:val>
                                            <p:fltVal val="0.8069"/>
                                          </p:val>
                                        </p:tav>
                                        <p:tav tm="86480">
                                          <p:val>
                                            <p:fltVal val="0.8044"/>
                                          </p:val>
                                        </p:tav>
                                        <p:tav tm="89800">
                                          <p:val>
                                            <p:fltVal val="0.8025"/>
                                          </p:val>
                                        </p:tav>
                                        <p:tav tm="93120">
                                          <p:val>
                                            <p:fltVal val="0.8011"/>
                                          </p:val>
                                        </p:tav>
                                        <p:tav tm="96450">
                                          <p:val>
                                            <p:fltVal val="0.8003"/>
                                          </p:val>
                                        </p:tav>
                                        <p:tav tm="100000">
                                          <p:val>
                                            <p:fltVal val="0.8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mult">
                                        <p:cTn id="25" dur="1000"/>
                                        <p:tgtEl>
                                          <p:spTgt spid="5"/>
                                        </p:tgtEl>
                                        <p:attrNameLst>
                                          <p:attrName>3d.object.scale.y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1"/>
                                          </p:val>
                                        </p:tav>
                                        <p:tav tm="3330">
                                          <p:val>
                                            <p:fltVal val="0.9895"/>
                                          </p:val>
                                        </p:tav>
                                        <p:tav tm="6660">
                                          <p:val>
                                            <p:fltVal val="0.9791"/>
                                          </p:val>
                                        </p:tav>
                                        <p:tav tm="9990">
                                          <p:val>
                                            <p:fltVal val="0.9687"/>
                                          </p:val>
                                        </p:tav>
                                        <p:tav tm="13320">
                                          <p:val>
                                            <p:fltVal val="0.9584"/>
                                          </p:val>
                                        </p:tav>
                                        <p:tav tm="16650">
                                          <p:val>
                                            <p:fltVal val="0.9482"/>
                                          </p:val>
                                        </p:tav>
                                        <p:tav tm="19970">
                                          <p:val>
                                            <p:fltVal val="0.9382"/>
                                          </p:val>
                                        </p:tav>
                                        <p:tav tm="23290">
                                          <p:val>
                                            <p:fltVal val="0.9284"/>
                                          </p:val>
                                        </p:tav>
                                        <p:tav tm="26620">
                                          <p:val>
                                            <p:fltVal val="0.9187"/>
                                          </p:val>
                                        </p:tav>
                                        <p:tav tm="29950">
                                          <p:val>
                                            <p:fltVal val="0.9093"/>
                                          </p:val>
                                        </p:tav>
                                        <p:tav tm="33280">
                                          <p:val>
                                            <p:fltVal val="0.9001"/>
                                          </p:val>
                                        </p:tav>
                                        <p:tav tm="36610">
                                          <p:val>
                                            <p:fltVal val="0.8912"/>
                                          </p:val>
                                        </p:tav>
                                        <p:tav tm="39940">
                                          <p:val>
                                            <p:fltVal val="0.8825"/>
                                          </p:val>
                                        </p:tav>
                                        <p:tav tm="43270">
                                          <p:val>
                                            <p:fltVal val="0.8742"/>
                                          </p:val>
                                        </p:tav>
                                        <p:tav tm="46600">
                                          <p:val>
                                            <p:fltVal val="0.8663"/>
                                          </p:val>
                                        </p:tav>
                                        <p:tav tm="49930">
                                          <p:val>
                                            <p:fltVal val="0.8587"/>
                                          </p:val>
                                        </p:tav>
                                        <p:tav tm="53250">
                                          <p:val>
                                            <p:fltVal val="0.8515"/>
                                          </p:val>
                                        </p:tav>
                                        <p:tav tm="56580">
                                          <p:val>
                                            <p:fltVal val="0.8447"/>
                                          </p:val>
                                        </p:tav>
                                        <p:tav tm="59900">
                                          <p:val>
                                            <p:fltVal val="0.8383"/>
                                          </p:val>
                                        </p:tav>
                                        <p:tav tm="63220">
                                          <p:val>
                                            <p:fltVal val="0.8324"/>
                                          </p:val>
                                        </p:tav>
                                        <p:tav tm="66540">
                                          <p:val>
                                            <p:fltVal val="0.8269"/>
                                          </p:val>
                                        </p:tav>
                                        <p:tav tm="69870">
                                          <p:val>
                                            <p:fltVal val="0.8219"/>
                                          </p:val>
                                        </p:tav>
                                        <p:tav tm="73190">
                                          <p:val>
                                            <p:fltVal val="0.8174"/>
                                          </p:val>
                                        </p:tav>
                                        <p:tav tm="76510">
                                          <p:val>
                                            <p:fltVal val="0.8134"/>
                                          </p:val>
                                        </p:tav>
                                        <p:tav tm="79830">
                                          <p:val>
                                            <p:fltVal val="0.8099"/>
                                          </p:val>
                                        </p:tav>
                                        <p:tav tm="83160">
                                          <p:val>
                                            <p:fltVal val="0.8069"/>
                                          </p:val>
                                        </p:tav>
                                        <p:tav tm="86480">
                                          <p:val>
                                            <p:fltVal val="0.8044"/>
                                          </p:val>
                                        </p:tav>
                                        <p:tav tm="89800">
                                          <p:val>
                                            <p:fltVal val="0.8025"/>
                                          </p:val>
                                        </p:tav>
                                        <p:tav tm="93120">
                                          <p:val>
                                            <p:fltVal val="0.8011"/>
                                          </p:val>
                                        </p:tav>
                                        <p:tav tm="96450">
                                          <p:val>
                                            <p:fltVal val="0.8003"/>
                                          </p:val>
                                        </p:tav>
                                        <p:tav tm="100000">
                                          <p:val>
                                            <p:fltVal val="0.8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mult">
                                        <p:cTn id="26" dur="1000"/>
                                        <p:tgtEl>
                                          <p:spTgt spid="5"/>
                                        </p:tgtEl>
                                        <p:attrNameLst>
                                          <p:attrName>3d.object.scale.z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1"/>
                                          </p:val>
                                        </p:tav>
                                        <p:tav tm="3330">
                                          <p:val>
                                            <p:fltVal val="0.9895"/>
                                          </p:val>
                                        </p:tav>
                                        <p:tav tm="6660">
                                          <p:val>
                                            <p:fltVal val="0.9791"/>
                                          </p:val>
                                        </p:tav>
                                        <p:tav tm="9990">
                                          <p:val>
                                            <p:fltVal val="0.9687"/>
                                          </p:val>
                                        </p:tav>
                                        <p:tav tm="13320">
                                          <p:val>
                                            <p:fltVal val="0.9584"/>
                                          </p:val>
                                        </p:tav>
                                        <p:tav tm="16650">
                                          <p:val>
                                            <p:fltVal val="0.9482"/>
                                          </p:val>
                                        </p:tav>
                                        <p:tav tm="19970">
                                          <p:val>
                                            <p:fltVal val="0.9382"/>
                                          </p:val>
                                        </p:tav>
                                        <p:tav tm="23290">
                                          <p:val>
                                            <p:fltVal val="0.9284"/>
                                          </p:val>
                                        </p:tav>
                                        <p:tav tm="26620">
                                          <p:val>
                                            <p:fltVal val="0.9187"/>
                                          </p:val>
                                        </p:tav>
                                        <p:tav tm="29950">
                                          <p:val>
                                            <p:fltVal val="0.9093"/>
                                          </p:val>
                                        </p:tav>
                                        <p:tav tm="33280">
                                          <p:val>
                                            <p:fltVal val="0.9001"/>
                                          </p:val>
                                        </p:tav>
                                        <p:tav tm="36610">
                                          <p:val>
                                            <p:fltVal val="0.8912"/>
                                          </p:val>
                                        </p:tav>
                                        <p:tav tm="39940">
                                          <p:val>
                                            <p:fltVal val="0.8825"/>
                                          </p:val>
                                        </p:tav>
                                        <p:tav tm="43270">
                                          <p:val>
                                            <p:fltVal val="0.8742"/>
                                          </p:val>
                                        </p:tav>
                                        <p:tav tm="46600">
                                          <p:val>
                                            <p:fltVal val="0.8663"/>
                                          </p:val>
                                        </p:tav>
                                        <p:tav tm="49930">
                                          <p:val>
                                            <p:fltVal val="0.8587"/>
                                          </p:val>
                                        </p:tav>
                                        <p:tav tm="53250">
                                          <p:val>
                                            <p:fltVal val="0.8515"/>
                                          </p:val>
                                        </p:tav>
                                        <p:tav tm="56580">
                                          <p:val>
                                            <p:fltVal val="0.8447"/>
                                          </p:val>
                                        </p:tav>
                                        <p:tav tm="59900">
                                          <p:val>
                                            <p:fltVal val="0.8383"/>
                                          </p:val>
                                        </p:tav>
                                        <p:tav tm="63220">
                                          <p:val>
                                            <p:fltVal val="0.8324"/>
                                          </p:val>
                                        </p:tav>
                                        <p:tav tm="66540">
                                          <p:val>
                                            <p:fltVal val="0.8269"/>
                                          </p:val>
                                        </p:tav>
                                        <p:tav tm="69870">
                                          <p:val>
                                            <p:fltVal val="0.8219"/>
                                          </p:val>
                                        </p:tav>
                                        <p:tav tm="73190">
                                          <p:val>
                                            <p:fltVal val="0.8174"/>
                                          </p:val>
                                        </p:tav>
                                        <p:tav tm="76510">
                                          <p:val>
                                            <p:fltVal val="0.8134"/>
                                          </p:val>
                                        </p:tav>
                                        <p:tav tm="79830">
                                          <p:val>
                                            <p:fltVal val="0.8099"/>
                                          </p:val>
                                        </p:tav>
                                        <p:tav tm="83160">
                                          <p:val>
                                            <p:fltVal val="0.8069"/>
                                          </p:val>
                                        </p:tav>
                                        <p:tav tm="86480">
                                          <p:val>
                                            <p:fltVal val="0.8044"/>
                                          </p:val>
                                        </p:tav>
                                        <p:tav tm="89800">
                                          <p:val>
                                            <p:fltVal val="0.8025"/>
                                          </p:val>
                                        </p:tav>
                                        <p:tav tm="93120">
                                          <p:val>
                                            <p:fltVal val="0.8011"/>
                                          </p:val>
                                        </p:tav>
                                        <p:tav tm="96450">
                                          <p:val>
                                            <p:fltVal val="0.8003"/>
                                          </p:val>
                                        </p:tav>
                                        <p:tav tm="100000">
                                          <p:val>
                                            <p:fltVal val="0.8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 : coins arrondis 1">
            <a:extLst>
              <a:ext uri="{FF2B5EF4-FFF2-40B4-BE49-F238E27FC236}">
                <a16:creationId xmlns:a16="http://schemas.microsoft.com/office/drawing/2014/main" id="{184D9000-6554-6A88-A129-BF0C21F77115}"/>
              </a:ext>
            </a:extLst>
          </p:cNvPr>
          <p:cNvSpPr/>
          <p:nvPr/>
        </p:nvSpPr>
        <p:spPr>
          <a:xfrm>
            <a:off x="447203" y="341574"/>
            <a:ext cx="2665096" cy="1065193"/>
          </a:xfrm>
          <a:prstGeom prst="roundRect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 err="1">
                <a:latin typeface="Consolas" panose="020B0609020204030204" pitchFamily="49" charset="0"/>
              </a:rPr>
              <a:t>Zero</a:t>
            </a:r>
            <a:r>
              <a:rPr lang="fr-FR" dirty="0">
                <a:latin typeface="Consolas" panose="020B0609020204030204" pitchFamily="49" charset="0"/>
              </a:rPr>
              <a:t> </a:t>
            </a:r>
            <a:r>
              <a:rPr lang="fr-FR" dirty="0" err="1">
                <a:latin typeface="Consolas" panose="020B0609020204030204" pitchFamily="49" charset="0"/>
              </a:rPr>
              <a:t>day</a:t>
            </a:r>
            <a:r>
              <a:rPr lang="fr-FR" dirty="0">
                <a:latin typeface="Consolas" panose="020B0609020204030204" pitchFamily="49" charset="0"/>
              </a:rPr>
              <a:t> </a:t>
            </a:r>
          </a:p>
          <a:p>
            <a:pPr algn="ctr"/>
            <a:r>
              <a:rPr lang="fr-FR" dirty="0" err="1">
                <a:latin typeface="Consolas" panose="020B0609020204030204" pitchFamily="49" charset="0"/>
              </a:rPr>
              <a:t>vulnerabilities</a:t>
            </a:r>
            <a:endParaRPr lang="fr-BE" dirty="0">
              <a:latin typeface="Consolas" panose="020B0609020204030204" pitchFamily="49" charset="0"/>
            </a:endParaRPr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A3E80ED1-8719-CA00-4AD3-C497FFE8A46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foregroundMark x1="69756" y1="52041" x2="34634" y2="58571"/>
                        <a14:foregroundMark x1="34634" y1="58571" x2="26707" y2="52857"/>
                        <a14:foregroundMark x1="26707" y1="52857" x2="26585" y2="52857"/>
                        <a14:foregroundMark x1="38171" y1="57551" x2="60610" y2="60816"/>
                        <a14:foregroundMark x1="60610" y1="60816" x2="67805" y2="54898"/>
                        <a14:foregroundMark x1="67805" y1="54898" x2="69268" y2="49592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8096250" y="2349627"/>
            <a:ext cx="2665096" cy="1592557"/>
          </a:xfrm>
          <a:prstGeom prst="rect">
            <a:avLst/>
          </a:prstGeom>
        </p:spPr>
      </p:pic>
      <p:pic>
        <p:nvPicPr>
          <p:cNvPr id="4" name="Image 3">
            <a:extLst>
              <a:ext uri="{FF2B5EF4-FFF2-40B4-BE49-F238E27FC236}">
                <a16:creationId xmlns:a16="http://schemas.microsoft.com/office/drawing/2014/main" id="{9153149D-6C4A-F79C-9699-D80BF45016A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flipH="1">
            <a:off x="7162799" y="3429000"/>
            <a:ext cx="1665447" cy="1397314"/>
          </a:xfrm>
          <a:prstGeom prst="rect">
            <a:avLst/>
          </a:prstGeom>
        </p:spPr>
      </p:pic>
      <p:sp>
        <p:nvSpPr>
          <p:cNvPr id="5" name="Bulle narrative : rectangle à coins arrondis 4">
            <a:extLst>
              <a:ext uri="{FF2B5EF4-FFF2-40B4-BE49-F238E27FC236}">
                <a16:creationId xmlns:a16="http://schemas.microsoft.com/office/drawing/2014/main" id="{3EA3F672-4132-C824-167A-257835F638CD}"/>
              </a:ext>
            </a:extLst>
          </p:cNvPr>
          <p:cNvSpPr/>
          <p:nvPr/>
        </p:nvSpPr>
        <p:spPr>
          <a:xfrm flipH="1">
            <a:off x="5625703" y="1736979"/>
            <a:ext cx="2369820" cy="612648"/>
          </a:xfrm>
          <a:prstGeom prst="wedgeRoundRectCallout">
            <a:avLst>
              <a:gd name="adj1" fmla="val -60383"/>
              <a:gd name="adj2" fmla="val 157027"/>
              <a:gd name="adj3" fmla="val 16667"/>
            </a:avLst>
          </a:prstGeom>
          <a:solidFill>
            <a:schemeClr val="bg1">
              <a:lumMod val="95000"/>
            </a:schemeClr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 err="1">
                <a:solidFill>
                  <a:schemeClr val="tx1"/>
                </a:solidFill>
              </a:rPr>
              <a:t>Hehe</a:t>
            </a:r>
            <a:r>
              <a:rPr lang="fr-FR" dirty="0">
                <a:solidFill>
                  <a:schemeClr val="tx1"/>
                </a:solidFill>
              </a:rPr>
              <a:t>, no one </a:t>
            </a:r>
            <a:r>
              <a:rPr lang="fr-FR" dirty="0" err="1">
                <a:solidFill>
                  <a:schemeClr val="tx1"/>
                </a:solidFill>
              </a:rPr>
              <a:t>knows</a:t>
            </a:r>
            <a:r>
              <a:rPr lang="fr-FR" dirty="0">
                <a:solidFill>
                  <a:schemeClr val="tx1"/>
                </a:solidFill>
              </a:rPr>
              <a:t> about </a:t>
            </a:r>
            <a:r>
              <a:rPr lang="fr-FR" dirty="0" err="1">
                <a:solidFill>
                  <a:schemeClr val="tx1"/>
                </a:solidFill>
              </a:rPr>
              <a:t>this</a:t>
            </a:r>
            <a:r>
              <a:rPr lang="fr-FR" dirty="0">
                <a:solidFill>
                  <a:schemeClr val="tx1"/>
                </a:solidFill>
              </a:rPr>
              <a:t> one 😏</a:t>
            </a:r>
            <a:endParaRPr lang="fr-BE" dirty="0">
              <a:solidFill>
                <a:schemeClr val="tx1"/>
              </a:solidFill>
            </a:endParaRPr>
          </a:p>
        </p:txBody>
      </p:sp>
      <p:grpSp>
        <p:nvGrpSpPr>
          <p:cNvPr id="11" name="Groupe 10">
            <a:extLst>
              <a:ext uri="{FF2B5EF4-FFF2-40B4-BE49-F238E27FC236}">
                <a16:creationId xmlns:a16="http://schemas.microsoft.com/office/drawing/2014/main" id="{18775723-9326-D419-F1D0-FED680A7D734}"/>
              </a:ext>
            </a:extLst>
          </p:cNvPr>
          <p:cNvGrpSpPr/>
          <p:nvPr/>
        </p:nvGrpSpPr>
        <p:grpSpPr>
          <a:xfrm>
            <a:off x="894639" y="1780316"/>
            <a:ext cx="4316249" cy="2904418"/>
            <a:chOff x="894639" y="1780316"/>
            <a:chExt cx="4316249" cy="2904418"/>
          </a:xfrm>
        </p:grpSpPr>
        <p:pic>
          <p:nvPicPr>
            <p:cNvPr id="6" name="Image 5">
              <a:extLst>
                <a:ext uri="{FF2B5EF4-FFF2-40B4-BE49-F238E27FC236}">
                  <a16:creationId xmlns:a16="http://schemas.microsoft.com/office/drawing/2014/main" id="{F51F52E5-7758-3C8E-00DE-A57AA654CD9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backgroundRemoval t="7679" b="95492" l="4146" r="97561">
                          <a14:foregroundMark x1="12561" y1="45242" x2="6098" y2="52922"/>
                          <a14:foregroundMark x1="6098" y1="52922" x2="9756" y2="71619"/>
                          <a14:foregroundMark x1="9756" y1="71619" x2="43659" y2="89482"/>
                          <a14:foregroundMark x1="43659" y1="89482" x2="66098" y2="93990"/>
                          <a14:foregroundMark x1="66098" y1="93990" x2="72561" y2="90818"/>
                          <a14:foregroundMark x1="72561" y1="90818" x2="72683" y2="90150"/>
                          <a14:foregroundMark x1="68293" y1="42738" x2="62439" y2="30217"/>
                          <a14:foregroundMark x1="62439" y1="30217" x2="40610" y2="56093"/>
                          <a14:foregroundMark x1="40610" y1="56093" x2="38537" y2="75459"/>
                          <a14:foregroundMark x1="45854" y1="53589" x2="50122" y2="66110"/>
                          <a14:foregroundMark x1="50122" y1="66110" x2="69146" y2="82638"/>
                          <a14:foregroundMark x1="69146" y1="82638" x2="81341" y2="64441"/>
                          <a14:foregroundMark x1="81341" y1="64441" x2="73415" y2="30885"/>
                          <a14:foregroundMark x1="73415" y1="30885" x2="69024" y2="21870"/>
                          <a14:foregroundMark x1="69024" y1="21870" x2="68780" y2="21870"/>
                          <a14:foregroundMark x1="66707" y1="19866" x2="57195" y2="21202"/>
                          <a14:foregroundMark x1="57195" y1="21202" x2="39634" y2="36394"/>
                          <a14:foregroundMark x1="39634" y1="36394" x2="36585" y2="42571"/>
                          <a14:foregroundMark x1="33537" y1="46077" x2="31829" y2="36227"/>
                          <a14:foregroundMark x1="31829" y1="36227" x2="37073" y2="20534"/>
                          <a14:foregroundMark x1="37073" y1="20534" x2="49268" y2="14357"/>
                          <a14:foregroundMark x1="49268" y1="14357" x2="63171" y2="33890"/>
                          <a14:foregroundMark x1="63171" y1="33890" x2="65732" y2="42070"/>
                          <a14:foregroundMark x1="68171" y1="41235" x2="50732" y2="22705"/>
                          <a14:foregroundMark x1="50732" y1="22705" x2="31463" y2="22371"/>
                          <a14:foregroundMark x1="31463" y1="22371" x2="22073" y2="47746"/>
                          <a14:foregroundMark x1="32317" y1="47746" x2="40366" y2="49750"/>
                          <a14:foregroundMark x1="40366" y1="49750" x2="55732" y2="48748"/>
                          <a14:foregroundMark x1="55732" y1="48748" x2="58780" y2="46411"/>
                          <a14:foregroundMark x1="34756" y1="77963" x2="49756" y2="81135"/>
                          <a14:foregroundMark x1="71220" y1="76628" x2="81951" y2="75960"/>
                          <a14:foregroundMark x1="66829" y1="84307" x2="73415" y2="83472"/>
                          <a14:foregroundMark x1="73415" y1="83472" x2="85976" y2="75626"/>
                          <a14:foregroundMark x1="85976" y1="75626" x2="84878" y2="62104"/>
                          <a14:foregroundMark x1="84878" y1="62104" x2="72073" y2="44407"/>
                          <a14:foregroundMark x1="72073" y1="44407" x2="67195" y2="31052"/>
                          <a14:foregroundMark x1="67195" y1="31052" x2="64268" y2="27379"/>
                          <a14:foregroundMark x1="21585" y1="49416" x2="12683" y2="54257"/>
                          <a14:foregroundMark x1="12683" y1="54257" x2="6463" y2="54090"/>
                          <a14:foregroundMark x1="6463" y1="54090" x2="3293" y2="61937"/>
                          <a14:foregroundMark x1="3293" y1="61937" x2="4512" y2="70284"/>
                          <a14:foregroundMark x1="4512" y1="70284" x2="11098" y2="70284"/>
                          <a14:foregroundMark x1="56707" y1="63439" x2="25854" y2="62938"/>
                          <a14:foregroundMark x1="25854" y1="62938" x2="23293" y2="62104"/>
                          <a14:foregroundMark x1="59756" y1="66110" x2="66951" y2="62771"/>
                          <a14:foregroundMark x1="66951" y1="62771" x2="74268" y2="54758"/>
                          <a14:foregroundMark x1="74268" y1="54758" x2="74146" y2="52421"/>
                          <a14:foregroundMark x1="25854" y1="56594" x2="18659" y2="56928"/>
                          <a14:foregroundMark x1="18659" y1="56928" x2="18293" y2="60100"/>
                          <a14:foregroundMark x1="19024" y1="38731" x2="21220" y2="28548"/>
                          <a14:foregroundMark x1="20366" y1="23539" x2="23902" y2="14023"/>
                          <a14:foregroundMark x1="27805" y1="13356" x2="34512" y2="12020"/>
                          <a14:foregroundMark x1="34512" y1="12020" x2="34512" y2="12020"/>
                          <a14:foregroundMark x1="35244" y1="12020" x2="54146" y2="8013"/>
                          <a14:foregroundMark x1="91951" y1="63773" x2="97561" y2="72120"/>
                          <a14:foregroundMark x1="97561" y1="72120" x2="95976" y2="77462"/>
                          <a14:foregroundMark x1="57073" y1="95492" x2="43171" y2="94825"/>
                        </a14:backgroundRemoval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894639" y="2208047"/>
              <a:ext cx="2045489" cy="1494205"/>
            </a:xfrm>
            <a:prstGeom prst="rect">
              <a:avLst/>
            </a:prstGeom>
          </p:spPr>
        </p:pic>
        <p:pic>
          <p:nvPicPr>
            <p:cNvPr id="7" name="Image 6">
              <a:extLst>
                <a:ext uri="{FF2B5EF4-FFF2-40B4-BE49-F238E27FC236}">
                  <a16:creationId xmlns:a16="http://schemas.microsoft.com/office/drawing/2014/main" id="{6DA93AD2-EB40-4979-5BEE-00AF10F4A2B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>
              <a:extLst>
                <a:ext uri="{BEBA8EAE-BF5A-486C-A8C5-ECC9F3942E4B}">
                  <a14:imgProps xmlns:a14="http://schemas.microsoft.com/office/drawing/2010/main">
                    <a14:imgLayer r:embed="rId8">
                      <a14:imgEffect>
                        <a14:backgroundRemoval t="10000" b="90000" l="10000" r="90000"/>
                      </a14:imgEffect>
                    </a14:imgLayer>
                  </a14:imgProps>
                </a:ext>
              </a:extLst>
            </a:blip>
            <a:srcRect l="24390" t="9890" r="24390" b="9808"/>
            <a:stretch/>
          </p:blipFill>
          <p:spPr>
            <a:xfrm>
              <a:off x="2299098" y="3257277"/>
              <a:ext cx="2045489" cy="1427457"/>
            </a:xfrm>
            <a:prstGeom prst="rect">
              <a:avLst/>
            </a:prstGeom>
          </p:spPr>
        </p:pic>
        <p:sp>
          <p:nvSpPr>
            <p:cNvPr id="8" name="Bulle narrative : rectangle à coins arrondis 7">
              <a:extLst>
                <a:ext uri="{FF2B5EF4-FFF2-40B4-BE49-F238E27FC236}">
                  <a16:creationId xmlns:a16="http://schemas.microsoft.com/office/drawing/2014/main" id="{9EF1512F-3ED7-DABA-0EE7-608FE3F402E2}"/>
                </a:ext>
              </a:extLst>
            </p:cNvPr>
            <p:cNvSpPr/>
            <p:nvPr/>
          </p:nvSpPr>
          <p:spPr>
            <a:xfrm flipH="1">
              <a:off x="2841068" y="1780316"/>
              <a:ext cx="2369820" cy="612648"/>
            </a:xfrm>
            <a:prstGeom prst="wedgeRoundRectCallout">
              <a:avLst>
                <a:gd name="adj1" fmla="val 51836"/>
                <a:gd name="adj2" fmla="val 159515"/>
                <a:gd name="adj3" fmla="val 16667"/>
              </a:avLst>
            </a:prstGeom>
            <a:solidFill>
              <a:schemeClr val="bg1">
                <a:lumMod val="95000"/>
              </a:schemeClr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 err="1">
                  <a:solidFill>
                    <a:schemeClr val="tx1"/>
                  </a:solidFill>
                </a:rPr>
                <a:t>We</a:t>
              </a:r>
              <a:r>
                <a:rPr lang="fr-FR" dirty="0">
                  <a:solidFill>
                    <a:schemeClr val="tx1"/>
                  </a:solidFill>
                </a:rPr>
                <a:t> are </a:t>
              </a:r>
              <a:r>
                <a:rPr lang="fr-FR" dirty="0" err="1">
                  <a:solidFill>
                    <a:schemeClr val="tx1"/>
                  </a:solidFill>
                </a:rPr>
                <a:t>safe</a:t>
              </a:r>
              <a:r>
                <a:rPr lang="fr-FR" dirty="0">
                  <a:solidFill>
                    <a:schemeClr val="tx1"/>
                  </a:solidFill>
                </a:rPr>
                <a:t>, no bugs </a:t>
              </a:r>
              <a:r>
                <a:rPr lang="fr-FR" dirty="0" err="1">
                  <a:solidFill>
                    <a:schemeClr val="tx1"/>
                  </a:solidFill>
                </a:rPr>
                <a:t>detected</a:t>
              </a:r>
              <a:r>
                <a:rPr lang="fr-FR" dirty="0">
                  <a:solidFill>
                    <a:schemeClr val="tx1"/>
                  </a:solidFill>
                </a:rPr>
                <a:t> !</a:t>
              </a:r>
              <a:endParaRPr lang="fr-BE" dirty="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4278633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4" name="Connecteur droit 43">
            <a:extLst>
              <a:ext uri="{FF2B5EF4-FFF2-40B4-BE49-F238E27FC236}">
                <a16:creationId xmlns:a16="http://schemas.microsoft.com/office/drawing/2014/main" id="{04557405-B3C7-70C1-FA0A-8406F540CBF9}"/>
              </a:ext>
            </a:extLst>
          </p:cNvPr>
          <p:cNvCxnSpPr>
            <a:cxnSpLocks/>
          </p:cNvCxnSpPr>
          <p:nvPr/>
        </p:nvCxnSpPr>
        <p:spPr>
          <a:xfrm flipH="1" flipV="1">
            <a:off x="2686282" y="2445886"/>
            <a:ext cx="156940" cy="1107567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Connecteur droit 41">
            <a:extLst>
              <a:ext uri="{FF2B5EF4-FFF2-40B4-BE49-F238E27FC236}">
                <a16:creationId xmlns:a16="http://schemas.microsoft.com/office/drawing/2014/main" id="{B943653A-90E8-80C3-187D-2C0CC13A08DE}"/>
              </a:ext>
            </a:extLst>
          </p:cNvPr>
          <p:cNvCxnSpPr>
            <a:cxnSpLocks/>
          </p:cNvCxnSpPr>
          <p:nvPr/>
        </p:nvCxnSpPr>
        <p:spPr>
          <a:xfrm flipH="1" flipV="1">
            <a:off x="1534468" y="3504306"/>
            <a:ext cx="1312794" cy="43014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Connecteur droit 38">
            <a:extLst>
              <a:ext uri="{FF2B5EF4-FFF2-40B4-BE49-F238E27FC236}">
                <a16:creationId xmlns:a16="http://schemas.microsoft.com/office/drawing/2014/main" id="{16A0CEAA-760B-5ABB-986F-CF6DE31B3AAE}"/>
              </a:ext>
            </a:extLst>
          </p:cNvPr>
          <p:cNvCxnSpPr>
            <a:cxnSpLocks/>
          </p:cNvCxnSpPr>
          <p:nvPr/>
        </p:nvCxnSpPr>
        <p:spPr>
          <a:xfrm flipH="1">
            <a:off x="3284220" y="2654907"/>
            <a:ext cx="714856" cy="843349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Connecteur droit 36">
            <a:extLst>
              <a:ext uri="{FF2B5EF4-FFF2-40B4-BE49-F238E27FC236}">
                <a16:creationId xmlns:a16="http://schemas.microsoft.com/office/drawing/2014/main" id="{47D14A1F-12C7-ED39-F930-846757433D18}"/>
              </a:ext>
            </a:extLst>
          </p:cNvPr>
          <p:cNvCxnSpPr>
            <a:cxnSpLocks/>
          </p:cNvCxnSpPr>
          <p:nvPr/>
        </p:nvCxnSpPr>
        <p:spPr>
          <a:xfrm flipH="1" flipV="1">
            <a:off x="2370405" y="4849578"/>
            <a:ext cx="1136581" cy="304768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Connecteur droit 33">
            <a:extLst>
              <a:ext uri="{FF2B5EF4-FFF2-40B4-BE49-F238E27FC236}">
                <a16:creationId xmlns:a16="http://schemas.microsoft.com/office/drawing/2014/main" id="{B55868DE-B8BF-6B17-2CE0-3EAA51C63AE2}"/>
              </a:ext>
            </a:extLst>
          </p:cNvPr>
          <p:cNvCxnSpPr>
            <a:cxnSpLocks/>
          </p:cNvCxnSpPr>
          <p:nvPr/>
        </p:nvCxnSpPr>
        <p:spPr>
          <a:xfrm flipH="1" flipV="1">
            <a:off x="3293264" y="3726617"/>
            <a:ext cx="1136581" cy="304768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Connecteur droit 30">
            <a:extLst>
              <a:ext uri="{FF2B5EF4-FFF2-40B4-BE49-F238E27FC236}">
                <a16:creationId xmlns:a16="http://schemas.microsoft.com/office/drawing/2014/main" id="{B545F39B-AB64-29A1-7E14-4F4DE5A66F27}"/>
              </a:ext>
            </a:extLst>
          </p:cNvPr>
          <p:cNvCxnSpPr>
            <a:cxnSpLocks/>
          </p:cNvCxnSpPr>
          <p:nvPr/>
        </p:nvCxnSpPr>
        <p:spPr>
          <a:xfrm flipH="1">
            <a:off x="4823460" y="3190124"/>
            <a:ext cx="816304" cy="948988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Connecteur droit 26">
            <a:extLst>
              <a:ext uri="{FF2B5EF4-FFF2-40B4-BE49-F238E27FC236}">
                <a16:creationId xmlns:a16="http://schemas.microsoft.com/office/drawing/2014/main" id="{CF8059D2-C456-3B6A-8DAB-C5ECA1CC40F3}"/>
              </a:ext>
            </a:extLst>
          </p:cNvPr>
          <p:cNvCxnSpPr>
            <a:cxnSpLocks/>
          </p:cNvCxnSpPr>
          <p:nvPr/>
        </p:nvCxnSpPr>
        <p:spPr>
          <a:xfrm flipH="1" flipV="1">
            <a:off x="4838700" y="4229100"/>
            <a:ext cx="897736" cy="984123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Connecteur droit 21">
            <a:extLst>
              <a:ext uri="{FF2B5EF4-FFF2-40B4-BE49-F238E27FC236}">
                <a16:creationId xmlns:a16="http://schemas.microsoft.com/office/drawing/2014/main" id="{E906C538-6FF2-E842-2B6B-895D494BA4B7}"/>
              </a:ext>
            </a:extLst>
          </p:cNvPr>
          <p:cNvCxnSpPr>
            <a:cxnSpLocks/>
          </p:cNvCxnSpPr>
          <p:nvPr/>
        </p:nvCxnSpPr>
        <p:spPr>
          <a:xfrm flipH="1">
            <a:off x="3999076" y="5280038"/>
            <a:ext cx="1790700" cy="0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Connecteur droit 19">
            <a:extLst>
              <a:ext uri="{FF2B5EF4-FFF2-40B4-BE49-F238E27FC236}">
                <a16:creationId xmlns:a16="http://schemas.microsoft.com/office/drawing/2014/main" id="{E222D420-8031-739C-5B8E-97FB1B1C29A8}"/>
              </a:ext>
            </a:extLst>
          </p:cNvPr>
          <p:cNvCxnSpPr/>
          <p:nvPr/>
        </p:nvCxnSpPr>
        <p:spPr>
          <a:xfrm flipH="1">
            <a:off x="6164580" y="4229100"/>
            <a:ext cx="1539240" cy="1050938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Rectangle : coins arrondis 1">
            <a:extLst>
              <a:ext uri="{FF2B5EF4-FFF2-40B4-BE49-F238E27FC236}">
                <a16:creationId xmlns:a16="http://schemas.microsoft.com/office/drawing/2014/main" id="{184D9000-6554-6A88-A129-BF0C21F77115}"/>
              </a:ext>
            </a:extLst>
          </p:cNvPr>
          <p:cNvSpPr/>
          <p:nvPr/>
        </p:nvSpPr>
        <p:spPr>
          <a:xfrm>
            <a:off x="447203" y="341574"/>
            <a:ext cx="2665096" cy="1065193"/>
          </a:xfrm>
          <a:prstGeom prst="roundRect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latin typeface="Consolas" panose="020B0609020204030204" pitchFamily="49" charset="0"/>
              </a:rPr>
              <a:t>Botnet</a:t>
            </a:r>
            <a:endParaRPr lang="fr-BE" dirty="0">
              <a:latin typeface="Consolas" panose="020B0609020204030204" pitchFamily="49" charset="0"/>
            </a:endParaRPr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A3E80ED1-8719-CA00-4AD3-C497FFE8A46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foregroundMark x1="69756" y1="52041" x2="34634" y2="58571"/>
                        <a14:foregroundMark x1="34634" y1="58571" x2="26707" y2="52857"/>
                        <a14:foregroundMark x1="26707" y1="52857" x2="26585" y2="52857"/>
                        <a14:foregroundMark x1="38171" y1="57551" x2="60610" y2="60816"/>
                        <a14:foregroundMark x1="60610" y1="60816" x2="67805" y2="54898"/>
                        <a14:foregroundMark x1="67805" y1="54898" x2="69268" y2="49592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8096250" y="2349627"/>
            <a:ext cx="2665096" cy="1592557"/>
          </a:xfrm>
          <a:prstGeom prst="rect">
            <a:avLst/>
          </a:prstGeom>
        </p:spPr>
      </p:pic>
      <p:pic>
        <p:nvPicPr>
          <p:cNvPr id="4" name="Image 3">
            <a:extLst>
              <a:ext uri="{FF2B5EF4-FFF2-40B4-BE49-F238E27FC236}">
                <a16:creationId xmlns:a16="http://schemas.microsoft.com/office/drawing/2014/main" id="{9153149D-6C4A-F79C-9699-D80BF45016A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flipH="1">
            <a:off x="7162799" y="3429000"/>
            <a:ext cx="1665447" cy="1397314"/>
          </a:xfrm>
          <a:prstGeom prst="rect">
            <a:avLst/>
          </a:prstGeom>
        </p:spPr>
      </p:pic>
      <p:pic>
        <p:nvPicPr>
          <p:cNvPr id="9" name="Image 8">
            <a:extLst>
              <a:ext uri="{FF2B5EF4-FFF2-40B4-BE49-F238E27FC236}">
                <a16:creationId xmlns:a16="http://schemas.microsoft.com/office/drawing/2014/main" id="{AB60610D-814A-2CC6-58E1-A584D8C9414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5000" b="90000" l="4592" r="93112">
                        <a14:foregroundMark x1="52296" y1="7500" x2="41582" y2="6071"/>
                        <a14:foregroundMark x1="10714" y1="10357" x2="4592" y2="26429"/>
                        <a14:foregroundMark x1="27551" y1="87857" x2="39031" y2="83214"/>
                        <a14:foregroundMark x1="49490" y1="83571" x2="44388" y2="83571"/>
                        <a14:foregroundMark x1="41071" y1="89286" x2="28061" y2="87857"/>
                        <a14:foregroundMark x1="28061" y1="87857" x2="22194" y2="82857"/>
                        <a14:foregroundMark x1="72449" y1="63571" x2="88265" y2="67500"/>
                        <a14:foregroundMark x1="88265" y1="67500" x2="90561" y2="30714"/>
                        <a14:foregroundMark x1="90561" y1="30714" x2="77806" y2="11786"/>
                        <a14:foregroundMark x1="77806" y1="11786" x2="71429" y2="17857"/>
                        <a14:foregroundMark x1="81122" y1="12500" x2="93112" y2="24286"/>
                        <a14:foregroundMark x1="93112" y1="24286" x2="92347" y2="48214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5433060" y="4948024"/>
            <a:ext cx="929640" cy="664029"/>
          </a:xfrm>
          <a:prstGeom prst="rect">
            <a:avLst/>
          </a:prstGeom>
        </p:spPr>
      </p:pic>
      <p:pic>
        <p:nvPicPr>
          <p:cNvPr id="10" name="Image 9">
            <a:extLst>
              <a:ext uri="{FF2B5EF4-FFF2-40B4-BE49-F238E27FC236}">
                <a16:creationId xmlns:a16="http://schemas.microsoft.com/office/drawing/2014/main" id="{4EF6D746-1A81-82D2-8FC0-AD58CE06F48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5000" b="90000" l="4592" r="93112">
                        <a14:foregroundMark x1="52296" y1="7500" x2="41582" y2="6071"/>
                        <a14:foregroundMark x1="10714" y1="10357" x2="4592" y2="26429"/>
                        <a14:foregroundMark x1="27551" y1="87857" x2="39031" y2="83214"/>
                        <a14:foregroundMark x1="49490" y1="83571" x2="44388" y2="83571"/>
                        <a14:foregroundMark x1="41071" y1="89286" x2="28061" y2="87857"/>
                        <a14:foregroundMark x1="28061" y1="87857" x2="22194" y2="82857"/>
                        <a14:foregroundMark x1="72449" y1="63571" x2="88265" y2="67500"/>
                        <a14:foregroundMark x1="88265" y1="67500" x2="90561" y2="30714"/>
                        <a14:foregroundMark x1="90561" y1="30714" x2="77806" y2="11786"/>
                        <a14:foregroundMark x1="77806" y1="11786" x2="71429" y2="17857"/>
                        <a14:foregroundMark x1="81122" y1="12500" x2="93112" y2="24286"/>
                        <a14:foregroundMark x1="93112" y1="24286" x2="92347" y2="48214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284220" y="4948024"/>
            <a:ext cx="929640" cy="664029"/>
          </a:xfrm>
          <a:prstGeom prst="rect">
            <a:avLst/>
          </a:prstGeom>
        </p:spPr>
      </p:pic>
      <p:pic>
        <p:nvPicPr>
          <p:cNvPr id="12" name="Image 11">
            <a:extLst>
              <a:ext uri="{FF2B5EF4-FFF2-40B4-BE49-F238E27FC236}">
                <a16:creationId xmlns:a16="http://schemas.microsoft.com/office/drawing/2014/main" id="{F8979915-78AA-A9BD-C765-AE03915F337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5000" b="90000" l="4592" r="93112">
                        <a14:foregroundMark x1="52296" y1="7500" x2="41582" y2="6071"/>
                        <a14:foregroundMark x1="10714" y1="10357" x2="4592" y2="26429"/>
                        <a14:foregroundMark x1="27551" y1="87857" x2="39031" y2="83214"/>
                        <a14:foregroundMark x1="49490" y1="83571" x2="44388" y2="83571"/>
                        <a14:foregroundMark x1="41071" y1="89286" x2="28061" y2="87857"/>
                        <a14:foregroundMark x1="28061" y1="87857" x2="22194" y2="82857"/>
                        <a14:foregroundMark x1="72449" y1="63571" x2="88265" y2="67500"/>
                        <a14:foregroundMark x1="88265" y1="67500" x2="90561" y2="30714"/>
                        <a14:foregroundMark x1="90561" y1="30714" x2="77806" y2="11786"/>
                        <a14:foregroundMark x1="77806" y1="11786" x2="71429" y2="17857"/>
                        <a14:foregroundMark x1="81122" y1="12500" x2="93112" y2="24286"/>
                        <a14:foregroundMark x1="93112" y1="24286" x2="92347" y2="48214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600200" y="4494299"/>
            <a:ext cx="929640" cy="664029"/>
          </a:xfrm>
          <a:prstGeom prst="rect">
            <a:avLst/>
          </a:prstGeom>
        </p:spPr>
      </p:pic>
      <p:pic>
        <p:nvPicPr>
          <p:cNvPr id="13" name="Image 12">
            <a:extLst>
              <a:ext uri="{FF2B5EF4-FFF2-40B4-BE49-F238E27FC236}">
                <a16:creationId xmlns:a16="http://schemas.microsoft.com/office/drawing/2014/main" id="{59AACDD7-4746-BEB5-C81C-5EDA833AF53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5000" b="90000" l="4592" r="93112">
                        <a14:foregroundMark x1="52296" y1="7500" x2="41582" y2="6071"/>
                        <a14:foregroundMark x1="10714" y1="10357" x2="4592" y2="26429"/>
                        <a14:foregroundMark x1="27551" y1="87857" x2="39031" y2="83214"/>
                        <a14:foregroundMark x1="49490" y1="83571" x2="44388" y2="83571"/>
                        <a14:foregroundMark x1="41071" y1="89286" x2="28061" y2="87857"/>
                        <a14:foregroundMark x1="28061" y1="87857" x2="22194" y2="82857"/>
                        <a14:foregroundMark x1="72449" y1="63571" x2="88265" y2="67500"/>
                        <a14:foregroundMark x1="88265" y1="67500" x2="90561" y2="30714"/>
                        <a14:foregroundMark x1="90561" y1="30714" x2="77806" y2="11786"/>
                        <a14:foregroundMark x1="77806" y1="11786" x2="71429" y2="17857"/>
                        <a14:foregroundMark x1="81122" y1="12500" x2="93112" y2="24286"/>
                        <a14:foregroundMark x1="93112" y1="24286" x2="92347" y2="48214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50111" y="3190124"/>
            <a:ext cx="929640" cy="664029"/>
          </a:xfrm>
          <a:prstGeom prst="rect">
            <a:avLst/>
          </a:prstGeom>
        </p:spPr>
      </p:pic>
      <p:pic>
        <p:nvPicPr>
          <p:cNvPr id="14" name="Image 13">
            <a:extLst>
              <a:ext uri="{FF2B5EF4-FFF2-40B4-BE49-F238E27FC236}">
                <a16:creationId xmlns:a16="http://schemas.microsoft.com/office/drawing/2014/main" id="{562FE056-EEF6-8E7A-F308-490A7B3B08F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5000" b="90000" l="4592" r="93112">
                        <a14:foregroundMark x1="52296" y1="7500" x2="41582" y2="6071"/>
                        <a14:foregroundMark x1="10714" y1="10357" x2="4592" y2="26429"/>
                        <a14:foregroundMark x1="27551" y1="87857" x2="39031" y2="83214"/>
                        <a14:foregroundMark x1="49490" y1="83571" x2="44388" y2="83571"/>
                        <a14:foregroundMark x1="41071" y1="89286" x2="28061" y2="87857"/>
                        <a14:foregroundMark x1="28061" y1="87857" x2="22194" y2="82857"/>
                        <a14:foregroundMark x1="72449" y1="63571" x2="88265" y2="67500"/>
                        <a14:foregroundMark x1="88265" y1="67500" x2="90561" y2="30714"/>
                        <a14:foregroundMark x1="90561" y1="30714" x2="77806" y2="11786"/>
                        <a14:foregroundMark x1="77806" y1="11786" x2="71429" y2="17857"/>
                        <a14:foregroundMark x1="81122" y1="12500" x2="93112" y2="24286"/>
                        <a14:foregroundMark x1="93112" y1="24286" x2="92347" y2="48214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913582" y="2145029"/>
            <a:ext cx="929640" cy="664029"/>
          </a:xfrm>
          <a:prstGeom prst="rect">
            <a:avLst/>
          </a:prstGeom>
        </p:spPr>
      </p:pic>
      <p:pic>
        <p:nvPicPr>
          <p:cNvPr id="15" name="Image 14">
            <a:extLst>
              <a:ext uri="{FF2B5EF4-FFF2-40B4-BE49-F238E27FC236}">
                <a16:creationId xmlns:a16="http://schemas.microsoft.com/office/drawing/2014/main" id="{1E092D0A-C183-38C2-7495-ACB1510E7A0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5000" b="90000" l="4592" r="93112">
                        <a14:foregroundMark x1="52296" y1="7500" x2="41582" y2="6071"/>
                        <a14:foregroundMark x1="10714" y1="10357" x2="4592" y2="26429"/>
                        <a14:foregroundMark x1="27551" y1="87857" x2="39031" y2="83214"/>
                        <a14:foregroundMark x1="49490" y1="83571" x2="44388" y2="83571"/>
                        <a14:foregroundMark x1="41071" y1="89286" x2="28061" y2="87857"/>
                        <a14:foregroundMark x1="28061" y1="87857" x2="22194" y2="82857"/>
                        <a14:foregroundMark x1="72449" y1="63571" x2="88265" y2="67500"/>
                        <a14:foregroundMark x1="88265" y1="67500" x2="90561" y2="30714"/>
                        <a14:foregroundMark x1="90561" y1="30714" x2="77806" y2="11786"/>
                        <a14:foregroundMark x1="77806" y1="11786" x2="71429" y2="17857"/>
                        <a14:foregroundMark x1="81122" y1="12500" x2="93112" y2="24286"/>
                        <a14:foregroundMark x1="93112" y1="24286" x2="92347" y2="48214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529840" y="3394603"/>
            <a:ext cx="929640" cy="664029"/>
          </a:xfrm>
          <a:prstGeom prst="rect">
            <a:avLst/>
          </a:prstGeom>
        </p:spPr>
      </p:pic>
      <p:pic>
        <p:nvPicPr>
          <p:cNvPr id="16" name="Image 15">
            <a:extLst>
              <a:ext uri="{FF2B5EF4-FFF2-40B4-BE49-F238E27FC236}">
                <a16:creationId xmlns:a16="http://schemas.microsoft.com/office/drawing/2014/main" id="{27AAB538-B7B0-753E-0C36-0F0BF67E60D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5000" b="90000" l="4592" r="93112">
                        <a14:foregroundMark x1="52296" y1="7500" x2="41582" y2="6071"/>
                        <a14:foregroundMark x1="10714" y1="10357" x2="4592" y2="26429"/>
                        <a14:foregroundMark x1="27551" y1="87857" x2="39031" y2="83214"/>
                        <a14:foregroundMark x1="49490" y1="83571" x2="44388" y2="83571"/>
                        <a14:foregroundMark x1="41071" y1="89286" x2="28061" y2="87857"/>
                        <a14:foregroundMark x1="28061" y1="87857" x2="22194" y2="82857"/>
                        <a14:foregroundMark x1="72449" y1="63571" x2="88265" y2="67500"/>
                        <a14:foregroundMark x1="88265" y1="67500" x2="90561" y2="30714"/>
                        <a14:foregroundMark x1="90561" y1="30714" x2="77806" y2="11786"/>
                        <a14:foregroundMark x1="77806" y1="11786" x2="71429" y2="17857"/>
                        <a14:foregroundMark x1="81122" y1="12500" x2="93112" y2="24286"/>
                        <a14:foregroundMark x1="93112" y1="24286" x2="92347" y2="48214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075276" y="3830270"/>
            <a:ext cx="929640" cy="664029"/>
          </a:xfrm>
          <a:prstGeom prst="rect">
            <a:avLst/>
          </a:prstGeom>
        </p:spPr>
      </p:pic>
      <p:pic>
        <p:nvPicPr>
          <p:cNvPr id="17" name="Image 16">
            <a:extLst>
              <a:ext uri="{FF2B5EF4-FFF2-40B4-BE49-F238E27FC236}">
                <a16:creationId xmlns:a16="http://schemas.microsoft.com/office/drawing/2014/main" id="{6E8841EA-9AAF-E743-7767-F3E17E38FF8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5000" b="90000" l="4592" r="93112">
                        <a14:foregroundMark x1="52296" y1="7500" x2="41582" y2="6071"/>
                        <a14:foregroundMark x1="10714" y1="10357" x2="4592" y2="26429"/>
                        <a14:foregroundMark x1="27551" y1="87857" x2="39031" y2="83214"/>
                        <a14:foregroundMark x1="49490" y1="83571" x2="44388" y2="83571"/>
                        <a14:foregroundMark x1="41071" y1="89286" x2="28061" y2="87857"/>
                        <a14:foregroundMark x1="28061" y1="87857" x2="22194" y2="82857"/>
                        <a14:foregroundMark x1="72449" y1="63571" x2="88265" y2="67500"/>
                        <a14:foregroundMark x1="88265" y1="67500" x2="90561" y2="30714"/>
                        <a14:foregroundMark x1="90561" y1="30714" x2="77806" y2="11786"/>
                        <a14:foregroundMark x1="77806" y1="11786" x2="71429" y2="17857"/>
                        <a14:foregroundMark x1="81122" y1="12500" x2="93112" y2="24286"/>
                        <a14:foregroundMark x1="93112" y1="24286" x2="92347" y2="48214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776673" y="2437442"/>
            <a:ext cx="929640" cy="664029"/>
          </a:xfrm>
          <a:prstGeom prst="rect">
            <a:avLst/>
          </a:prstGeom>
        </p:spPr>
      </p:pic>
      <p:pic>
        <p:nvPicPr>
          <p:cNvPr id="18" name="Image 17">
            <a:extLst>
              <a:ext uri="{FF2B5EF4-FFF2-40B4-BE49-F238E27FC236}">
                <a16:creationId xmlns:a16="http://schemas.microsoft.com/office/drawing/2014/main" id="{1DC489DD-4F3B-CBF1-66E3-AC4A7C9D6E7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5000" b="90000" l="4592" r="93112">
                        <a14:foregroundMark x1="52296" y1="7500" x2="41582" y2="6071"/>
                        <a14:foregroundMark x1="10714" y1="10357" x2="4592" y2="26429"/>
                        <a14:foregroundMark x1="27551" y1="87857" x2="39031" y2="83214"/>
                        <a14:foregroundMark x1="49490" y1="83571" x2="44388" y2="83571"/>
                        <a14:foregroundMark x1="41071" y1="89286" x2="28061" y2="87857"/>
                        <a14:foregroundMark x1="28061" y1="87857" x2="22194" y2="82857"/>
                        <a14:foregroundMark x1="72449" y1="63571" x2="88265" y2="67500"/>
                        <a14:foregroundMark x1="88265" y1="67500" x2="90561" y2="30714"/>
                        <a14:foregroundMark x1="90561" y1="30714" x2="77806" y2="11786"/>
                        <a14:foregroundMark x1="77806" y1="11786" x2="71429" y2="17857"/>
                        <a14:foregroundMark x1="81122" y1="12500" x2="93112" y2="24286"/>
                        <a14:foregroundMark x1="93112" y1="24286" x2="92347" y2="48214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5433060" y="2949614"/>
            <a:ext cx="929640" cy="664029"/>
          </a:xfrm>
          <a:prstGeom prst="rect">
            <a:avLst/>
          </a:prstGeom>
        </p:spPr>
      </p:pic>
      <p:pic>
        <p:nvPicPr>
          <p:cNvPr id="21" name="Image 20">
            <a:extLst>
              <a:ext uri="{FF2B5EF4-FFF2-40B4-BE49-F238E27FC236}">
                <a16:creationId xmlns:a16="http://schemas.microsoft.com/office/drawing/2014/main" id="{61799B60-03E3-4A5C-551B-B8AFC3798017}"/>
              </a:ext>
            </a:extLst>
          </p:cNvPr>
          <p:cNvPicPr>
            <a:picLocks noChangeAspect="1"/>
          </p:cNvPicPr>
          <p:nvPr/>
        </p:nvPicPr>
        <p:blipFill>
          <a:blip r:embed="rId5">
            <a:duotone>
              <a:prstClr val="black"/>
              <a:srgbClr val="C00000">
                <a:tint val="45000"/>
                <a:satMod val="400000"/>
              </a:srgbClr>
            </a:duotone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5000" b="90000" l="4592" r="93112">
                        <a14:foregroundMark x1="52296" y1="7500" x2="41582" y2="6071"/>
                        <a14:foregroundMark x1="10714" y1="10357" x2="4592" y2="26429"/>
                        <a14:foregroundMark x1="27551" y1="87857" x2="39031" y2="83214"/>
                        <a14:foregroundMark x1="49490" y1="83571" x2="44388" y2="83571"/>
                        <a14:foregroundMark x1="41071" y1="89286" x2="28061" y2="87857"/>
                        <a14:foregroundMark x1="28061" y1="87857" x2="22194" y2="82857"/>
                        <a14:foregroundMark x1="72449" y1="63571" x2="88265" y2="67500"/>
                        <a14:foregroundMark x1="88265" y1="67500" x2="90561" y2="30714"/>
                        <a14:foregroundMark x1="90561" y1="30714" x2="77806" y2="11786"/>
                        <a14:foregroundMark x1="77806" y1="11786" x2="71429" y2="17857"/>
                        <a14:foregroundMark x1="81122" y1="12500" x2="93112" y2="24286"/>
                        <a14:foregroundMark x1="93112" y1="24286" x2="92347" y2="48214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5433060" y="4948024"/>
            <a:ext cx="929640" cy="664029"/>
          </a:xfrm>
          <a:prstGeom prst="rect">
            <a:avLst/>
          </a:prstGeom>
        </p:spPr>
      </p:pic>
      <p:pic>
        <p:nvPicPr>
          <p:cNvPr id="26" name="Image 25">
            <a:extLst>
              <a:ext uri="{FF2B5EF4-FFF2-40B4-BE49-F238E27FC236}">
                <a16:creationId xmlns:a16="http://schemas.microsoft.com/office/drawing/2014/main" id="{F225401D-59AC-35F1-3A05-462884FE38B3}"/>
              </a:ext>
            </a:extLst>
          </p:cNvPr>
          <p:cNvPicPr>
            <a:picLocks noChangeAspect="1"/>
          </p:cNvPicPr>
          <p:nvPr/>
        </p:nvPicPr>
        <p:blipFill>
          <a:blip r:embed="rId5">
            <a:duotone>
              <a:prstClr val="black"/>
              <a:srgbClr val="C00000">
                <a:tint val="45000"/>
                <a:satMod val="400000"/>
              </a:srgbClr>
            </a:duotone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5000" b="90000" l="4592" r="93112">
                        <a14:foregroundMark x1="52296" y1="7500" x2="41582" y2="6071"/>
                        <a14:foregroundMark x1="10714" y1="10357" x2="4592" y2="26429"/>
                        <a14:foregroundMark x1="27551" y1="87857" x2="39031" y2="83214"/>
                        <a14:foregroundMark x1="49490" y1="83571" x2="44388" y2="83571"/>
                        <a14:foregroundMark x1="41071" y1="89286" x2="28061" y2="87857"/>
                        <a14:foregroundMark x1="28061" y1="87857" x2="22194" y2="82857"/>
                        <a14:foregroundMark x1="72449" y1="63571" x2="88265" y2="67500"/>
                        <a14:foregroundMark x1="88265" y1="67500" x2="90561" y2="30714"/>
                        <a14:foregroundMark x1="90561" y1="30714" x2="77806" y2="11786"/>
                        <a14:foregroundMark x1="77806" y1="11786" x2="71429" y2="17857"/>
                        <a14:foregroundMark x1="81122" y1="12500" x2="93112" y2="24286"/>
                        <a14:foregroundMark x1="93112" y1="24286" x2="92347" y2="48214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284220" y="4948023"/>
            <a:ext cx="929640" cy="664029"/>
          </a:xfrm>
          <a:prstGeom prst="rect">
            <a:avLst/>
          </a:prstGeom>
        </p:spPr>
      </p:pic>
      <p:pic>
        <p:nvPicPr>
          <p:cNvPr id="30" name="Image 29">
            <a:extLst>
              <a:ext uri="{FF2B5EF4-FFF2-40B4-BE49-F238E27FC236}">
                <a16:creationId xmlns:a16="http://schemas.microsoft.com/office/drawing/2014/main" id="{4FBFDAC8-6365-D9FA-98A5-625C020F51BF}"/>
              </a:ext>
            </a:extLst>
          </p:cNvPr>
          <p:cNvPicPr>
            <a:picLocks noChangeAspect="1"/>
          </p:cNvPicPr>
          <p:nvPr/>
        </p:nvPicPr>
        <p:blipFill>
          <a:blip r:embed="rId5">
            <a:duotone>
              <a:prstClr val="black"/>
              <a:srgbClr val="C00000">
                <a:tint val="45000"/>
                <a:satMod val="400000"/>
              </a:srgbClr>
            </a:duotone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5000" b="90000" l="4592" r="93112">
                        <a14:foregroundMark x1="52296" y1="7500" x2="41582" y2="6071"/>
                        <a14:foregroundMark x1="10714" y1="10357" x2="4592" y2="26429"/>
                        <a14:foregroundMark x1="27551" y1="87857" x2="39031" y2="83214"/>
                        <a14:foregroundMark x1="49490" y1="83571" x2="44388" y2="83571"/>
                        <a14:foregroundMark x1="41071" y1="89286" x2="28061" y2="87857"/>
                        <a14:foregroundMark x1="28061" y1="87857" x2="22194" y2="82857"/>
                        <a14:foregroundMark x1="72449" y1="63571" x2="88265" y2="67500"/>
                        <a14:foregroundMark x1="88265" y1="67500" x2="90561" y2="30714"/>
                        <a14:foregroundMark x1="90561" y1="30714" x2="77806" y2="11786"/>
                        <a14:foregroundMark x1="77806" y1="11786" x2="71429" y2="17857"/>
                        <a14:foregroundMark x1="81122" y1="12500" x2="93112" y2="24286"/>
                        <a14:foregroundMark x1="93112" y1="24286" x2="92347" y2="48214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084320" y="3830270"/>
            <a:ext cx="929640" cy="664029"/>
          </a:xfrm>
          <a:prstGeom prst="rect">
            <a:avLst/>
          </a:prstGeom>
        </p:spPr>
      </p:pic>
      <p:pic>
        <p:nvPicPr>
          <p:cNvPr id="33" name="Image 32">
            <a:extLst>
              <a:ext uri="{FF2B5EF4-FFF2-40B4-BE49-F238E27FC236}">
                <a16:creationId xmlns:a16="http://schemas.microsoft.com/office/drawing/2014/main" id="{306E27B0-EE0B-DA54-42F2-D0FAD9AE7A5A}"/>
              </a:ext>
            </a:extLst>
          </p:cNvPr>
          <p:cNvPicPr>
            <a:picLocks noChangeAspect="1"/>
          </p:cNvPicPr>
          <p:nvPr/>
        </p:nvPicPr>
        <p:blipFill>
          <a:blip r:embed="rId5">
            <a:duotone>
              <a:prstClr val="black"/>
              <a:srgbClr val="C00000">
                <a:tint val="45000"/>
                <a:satMod val="400000"/>
              </a:srgbClr>
            </a:duotone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5000" b="90000" l="4592" r="93112">
                        <a14:foregroundMark x1="52296" y1="7500" x2="41582" y2="6071"/>
                        <a14:foregroundMark x1="10714" y1="10357" x2="4592" y2="26429"/>
                        <a14:foregroundMark x1="27551" y1="87857" x2="39031" y2="83214"/>
                        <a14:foregroundMark x1="49490" y1="83571" x2="44388" y2="83571"/>
                        <a14:foregroundMark x1="41071" y1="89286" x2="28061" y2="87857"/>
                        <a14:foregroundMark x1="28061" y1="87857" x2="22194" y2="82857"/>
                        <a14:foregroundMark x1="72449" y1="63571" x2="88265" y2="67500"/>
                        <a14:foregroundMark x1="88265" y1="67500" x2="90561" y2="30714"/>
                        <a14:foregroundMark x1="90561" y1="30714" x2="77806" y2="11786"/>
                        <a14:foregroundMark x1="77806" y1="11786" x2="71429" y2="17857"/>
                        <a14:foregroundMark x1="81122" y1="12500" x2="93112" y2="24286"/>
                        <a14:foregroundMark x1="93112" y1="24286" x2="92347" y2="48214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5433060" y="2949614"/>
            <a:ext cx="929640" cy="664029"/>
          </a:xfrm>
          <a:prstGeom prst="rect">
            <a:avLst/>
          </a:prstGeom>
        </p:spPr>
      </p:pic>
      <p:pic>
        <p:nvPicPr>
          <p:cNvPr id="36" name="Image 35">
            <a:extLst>
              <a:ext uri="{FF2B5EF4-FFF2-40B4-BE49-F238E27FC236}">
                <a16:creationId xmlns:a16="http://schemas.microsoft.com/office/drawing/2014/main" id="{710F21AB-AC25-5C3E-CB0E-DFB01B581B17}"/>
              </a:ext>
            </a:extLst>
          </p:cNvPr>
          <p:cNvPicPr>
            <a:picLocks noChangeAspect="1"/>
          </p:cNvPicPr>
          <p:nvPr/>
        </p:nvPicPr>
        <p:blipFill>
          <a:blip r:embed="rId5">
            <a:duotone>
              <a:prstClr val="black"/>
              <a:srgbClr val="C00000">
                <a:tint val="45000"/>
                <a:satMod val="400000"/>
              </a:srgbClr>
            </a:duotone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5000" b="90000" l="4592" r="93112">
                        <a14:foregroundMark x1="52296" y1="7500" x2="41582" y2="6071"/>
                        <a14:foregroundMark x1="10714" y1="10357" x2="4592" y2="26429"/>
                        <a14:foregroundMark x1="27551" y1="87857" x2="39031" y2="83214"/>
                        <a14:foregroundMark x1="49490" y1="83571" x2="44388" y2="83571"/>
                        <a14:foregroundMark x1="41071" y1="89286" x2="28061" y2="87857"/>
                        <a14:foregroundMark x1="28061" y1="87857" x2="22194" y2="82857"/>
                        <a14:foregroundMark x1="72449" y1="63571" x2="88265" y2="67500"/>
                        <a14:foregroundMark x1="88265" y1="67500" x2="90561" y2="30714"/>
                        <a14:foregroundMark x1="90561" y1="30714" x2="77806" y2="11786"/>
                        <a14:foregroundMark x1="77806" y1="11786" x2="71429" y2="17857"/>
                        <a14:foregroundMark x1="81122" y1="12500" x2="93112" y2="24286"/>
                        <a14:foregroundMark x1="93112" y1="24286" x2="92347" y2="48214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538884" y="3390621"/>
            <a:ext cx="929640" cy="664029"/>
          </a:xfrm>
          <a:prstGeom prst="rect">
            <a:avLst/>
          </a:prstGeom>
        </p:spPr>
      </p:pic>
      <p:pic>
        <p:nvPicPr>
          <p:cNvPr id="38" name="Image 37">
            <a:extLst>
              <a:ext uri="{FF2B5EF4-FFF2-40B4-BE49-F238E27FC236}">
                <a16:creationId xmlns:a16="http://schemas.microsoft.com/office/drawing/2014/main" id="{C306E260-9DF3-3886-C9BC-A57F54C2132F}"/>
              </a:ext>
            </a:extLst>
          </p:cNvPr>
          <p:cNvPicPr>
            <a:picLocks noChangeAspect="1"/>
          </p:cNvPicPr>
          <p:nvPr/>
        </p:nvPicPr>
        <p:blipFill>
          <a:blip r:embed="rId5">
            <a:duotone>
              <a:prstClr val="black"/>
              <a:srgbClr val="C00000">
                <a:tint val="45000"/>
                <a:satMod val="400000"/>
              </a:srgbClr>
            </a:duotone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5000" b="90000" l="4592" r="93112">
                        <a14:foregroundMark x1="52296" y1="7500" x2="41582" y2="6071"/>
                        <a14:foregroundMark x1="10714" y1="10357" x2="4592" y2="26429"/>
                        <a14:foregroundMark x1="27551" y1="87857" x2="39031" y2="83214"/>
                        <a14:foregroundMark x1="49490" y1="83571" x2="44388" y2="83571"/>
                        <a14:foregroundMark x1="41071" y1="89286" x2="28061" y2="87857"/>
                        <a14:foregroundMark x1="28061" y1="87857" x2="22194" y2="82857"/>
                        <a14:foregroundMark x1="72449" y1="63571" x2="88265" y2="67500"/>
                        <a14:foregroundMark x1="88265" y1="67500" x2="90561" y2="30714"/>
                        <a14:foregroundMark x1="90561" y1="30714" x2="77806" y2="11786"/>
                        <a14:foregroundMark x1="77806" y1="11786" x2="71429" y2="17857"/>
                        <a14:foregroundMark x1="81122" y1="12500" x2="93112" y2="24286"/>
                        <a14:foregroundMark x1="93112" y1="24286" x2="92347" y2="48214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592580" y="4495072"/>
            <a:ext cx="929640" cy="664029"/>
          </a:xfrm>
          <a:prstGeom prst="rect">
            <a:avLst/>
          </a:prstGeom>
        </p:spPr>
      </p:pic>
      <p:pic>
        <p:nvPicPr>
          <p:cNvPr id="46" name="Image 45">
            <a:extLst>
              <a:ext uri="{FF2B5EF4-FFF2-40B4-BE49-F238E27FC236}">
                <a16:creationId xmlns:a16="http://schemas.microsoft.com/office/drawing/2014/main" id="{028BAE4E-21BA-2C05-AEF9-112A4E2617FB}"/>
              </a:ext>
            </a:extLst>
          </p:cNvPr>
          <p:cNvPicPr>
            <a:picLocks noChangeAspect="1"/>
          </p:cNvPicPr>
          <p:nvPr/>
        </p:nvPicPr>
        <p:blipFill>
          <a:blip r:embed="rId5">
            <a:duotone>
              <a:prstClr val="black"/>
              <a:srgbClr val="C00000">
                <a:tint val="45000"/>
                <a:satMod val="400000"/>
              </a:srgbClr>
            </a:duotone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5000" b="90000" l="4592" r="93112">
                        <a14:foregroundMark x1="52296" y1="7500" x2="41582" y2="6071"/>
                        <a14:foregroundMark x1="10714" y1="10357" x2="4592" y2="26429"/>
                        <a14:foregroundMark x1="27551" y1="87857" x2="39031" y2="83214"/>
                        <a14:foregroundMark x1="49490" y1="83571" x2="44388" y2="83571"/>
                        <a14:foregroundMark x1="41071" y1="89286" x2="28061" y2="87857"/>
                        <a14:foregroundMark x1="28061" y1="87857" x2="22194" y2="82857"/>
                        <a14:foregroundMark x1="72449" y1="63571" x2="88265" y2="67500"/>
                        <a14:foregroundMark x1="88265" y1="67500" x2="90561" y2="30714"/>
                        <a14:foregroundMark x1="90561" y1="30714" x2="77806" y2="11786"/>
                        <a14:foregroundMark x1="77806" y1="11786" x2="71429" y2="17857"/>
                        <a14:foregroundMark x1="81122" y1="12500" x2="93112" y2="24286"/>
                        <a14:foregroundMark x1="93112" y1="24286" x2="92347" y2="48214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54633" y="3188567"/>
            <a:ext cx="929640" cy="664029"/>
          </a:xfrm>
          <a:prstGeom prst="rect">
            <a:avLst/>
          </a:prstGeom>
        </p:spPr>
      </p:pic>
      <p:pic>
        <p:nvPicPr>
          <p:cNvPr id="47" name="Image 46">
            <a:extLst>
              <a:ext uri="{FF2B5EF4-FFF2-40B4-BE49-F238E27FC236}">
                <a16:creationId xmlns:a16="http://schemas.microsoft.com/office/drawing/2014/main" id="{626D3820-D7C6-827A-660A-BF49E5C51650}"/>
              </a:ext>
            </a:extLst>
          </p:cNvPr>
          <p:cNvPicPr>
            <a:picLocks noChangeAspect="1"/>
          </p:cNvPicPr>
          <p:nvPr/>
        </p:nvPicPr>
        <p:blipFill>
          <a:blip r:embed="rId5">
            <a:duotone>
              <a:prstClr val="black"/>
              <a:srgbClr val="C00000">
                <a:tint val="45000"/>
                <a:satMod val="400000"/>
              </a:srgbClr>
            </a:duotone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5000" b="90000" l="4592" r="93112">
                        <a14:foregroundMark x1="52296" y1="7500" x2="41582" y2="6071"/>
                        <a14:foregroundMark x1="10714" y1="10357" x2="4592" y2="26429"/>
                        <a14:foregroundMark x1="27551" y1="87857" x2="39031" y2="83214"/>
                        <a14:foregroundMark x1="49490" y1="83571" x2="44388" y2="83571"/>
                        <a14:foregroundMark x1="41071" y1="89286" x2="28061" y2="87857"/>
                        <a14:foregroundMark x1="28061" y1="87857" x2="22194" y2="82857"/>
                        <a14:foregroundMark x1="72449" y1="63571" x2="88265" y2="67500"/>
                        <a14:foregroundMark x1="88265" y1="67500" x2="90561" y2="30714"/>
                        <a14:foregroundMark x1="90561" y1="30714" x2="77806" y2="11786"/>
                        <a14:foregroundMark x1="77806" y1="11786" x2="71429" y2="17857"/>
                        <a14:foregroundMark x1="81122" y1="12500" x2="93112" y2="24286"/>
                        <a14:foregroundMark x1="93112" y1="24286" x2="92347" y2="48214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914525" y="2138896"/>
            <a:ext cx="929640" cy="664029"/>
          </a:xfrm>
          <a:prstGeom prst="rect">
            <a:avLst/>
          </a:prstGeom>
        </p:spPr>
      </p:pic>
      <p:pic>
        <p:nvPicPr>
          <p:cNvPr id="48" name="Image 47">
            <a:extLst>
              <a:ext uri="{FF2B5EF4-FFF2-40B4-BE49-F238E27FC236}">
                <a16:creationId xmlns:a16="http://schemas.microsoft.com/office/drawing/2014/main" id="{8DE34BAA-8C7B-039C-0F49-7C4625AEBA7E}"/>
              </a:ext>
            </a:extLst>
          </p:cNvPr>
          <p:cNvPicPr>
            <a:picLocks noChangeAspect="1"/>
          </p:cNvPicPr>
          <p:nvPr/>
        </p:nvPicPr>
        <p:blipFill>
          <a:blip r:embed="rId5">
            <a:duotone>
              <a:prstClr val="black"/>
              <a:srgbClr val="C00000">
                <a:tint val="45000"/>
                <a:satMod val="400000"/>
              </a:srgbClr>
            </a:duotone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5000" b="90000" l="4592" r="93112">
                        <a14:foregroundMark x1="52296" y1="7500" x2="41582" y2="6071"/>
                        <a14:foregroundMark x1="10714" y1="10357" x2="4592" y2="26429"/>
                        <a14:foregroundMark x1="27551" y1="87857" x2="39031" y2="83214"/>
                        <a14:foregroundMark x1="49490" y1="83571" x2="44388" y2="83571"/>
                        <a14:foregroundMark x1="41071" y1="89286" x2="28061" y2="87857"/>
                        <a14:foregroundMark x1="28061" y1="87857" x2="22194" y2="82857"/>
                        <a14:foregroundMark x1="72449" y1="63571" x2="88265" y2="67500"/>
                        <a14:foregroundMark x1="88265" y1="67500" x2="90561" y2="30714"/>
                        <a14:foregroundMark x1="90561" y1="30714" x2="77806" y2="11786"/>
                        <a14:foregroundMark x1="77806" y1="11786" x2="71429" y2="17857"/>
                        <a14:foregroundMark x1="81122" y1="12500" x2="93112" y2="24286"/>
                        <a14:foregroundMark x1="93112" y1="24286" x2="92347" y2="48214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776673" y="2435224"/>
            <a:ext cx="929640" cy="6640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807111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5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8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000"/>
                            </p:stCondLst>
                            <p:childTnLst>
                              <p:par>
                                <p:cTn id="2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2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5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2500"/>
                            </p:stCondLst>
                            <p:childTnLst>
                              <p:par>
                                <p:cTn id="3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3000"/>
                            </p:stCondLst>
                            <p:childTnLst>
                              <p:par>
                                <p:cTn id="4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9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52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55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3500"/>
                            </p:stCondLst>
                            <p:childTnLst>
                              <p:par>
                                <p:cTn id="5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 : coins arrondis 1">
            <a:extLst>
              <a:ext uri="{FF2B5EF4-FFF2-40B4-BE49-F238E27FC236}">
                <a16:creationId xmlns:a16="http://schemas.microsoft.com/office/drawing/2014/main" id="{184D9000-6554-6A88-A129-BF0C21F77115}"/>
              </a:ext>
            </a:extLst>
          </p:cNvPr>
          <p:cNvSpPr/>
          <p:nvPr/>
        </p:nvSpPr>
        <p:spPr>
          <a:xfrm>
            <a:off x="447203" y="341574"/>
            <a:ext cx="2665096" cy="1065193"/>
          </a:xfrm>
          <a:prstGeom prst="roundRect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latin typeface="Consolas" panose="020B0609020204030204" pitchFamily="49" charset="0"/>
              </a:rPr>
              <a:t>Questions </a:t>
            </a:r>
            <a:endParaRPr lang="fr-BE" dirty="0">
              <a:latin typeface="Consolas" panose="020B0609020204030204" pitchFamily="49" charset="0"/>
            </a:endParaRPr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A3E80ED1-8719-CA00-4AD3-C497FFE8A46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foregroundMark x1="69756" y1="52041" x2="34634" y2="58571"/>
                        <a14:foregroundMark x1="34634" y1="58571" x2="26707" y2="52857"/>
                        <a14:foregroundMark x1="26707" y1="52857" x2="26585" y2="52857"/>
                        <a14:foregroundMark x1="38171" y1="57551" x2="60610" y2="60816"/>
                        <a14:foregroundMark x1="60610" y1="60816" x2="67805" y2="54898"/>
                        <a14:foregroundMark x1="67805" y1="54898" x2="69268" y2="49592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7800974" y="1996068"/>
            <a:ext cx="3163079" cy="1890132"/>
          </a:xfrm>
          <a:prstGeom prst="rect">
            <a:avLst/>
          </a:prstGeom>
        </p:spPr>
      </p:pic>
      <p:pic>
        <p:nvPicPr>
          <p:cNvPr id="5" name="Image 4">
            <a:extLst>
              <a:ext uri="{FF2B5EF4-FFF2-40B4-BE49-F238E27FC236}">
                <a16:creationId xmlns:a16="http://schemas.microsoft.com/office/drawing/2014/main" id="{68A497A1-EB24-99F8-922A-5C201921153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7679" b="95492" l="4146" r="97561">
                        <a14:foregroundMark x1="12561" y1="45242" x2="6098" y2="52922"/>
                        <a14:foregroundMark x1="6098" y1="52922" x2="9756" y2="71619"/>
                        <a14:foregroundMark x1="9756" y1="71619" x2="43659" y2="89482"/>
                        <a14:foregroundMark x1="43659" y1="89482" x2="66098" y2="93990"/>
                        <a14:foregroundMark x1="66098" y1="93990" x2="72561" y2="90818"/>
                        <a14:foregroundMark x1="72561" y1="90818" x2="72683" y2="90150"/>
                        <a14:foregroundMark x1="68293" y1="42738" x2="62439" y2="30217"/>
                        <a14:foregroundMark x1="62439" y1="30217" x2="40610" y2="56093"/>
                        <a14:foregroundMark x1="40610" y1="56093" x2="38537" y2="75459"/>
                        <a14:foregroundMark x1="45854" y1="53589" x2="50122" y2="66110"/>
                        <a14:foregroundMark x1="50122" y1="66110" x2="69146" y2="82638"/>
                        <a14:foregroundMark x1="69146" y1="82638" x2="81341" y2="64441"/>
                        <a14:foregroundMark x1="81341" y1="64441" x2="73415" y2="30885"/>
                        <a14:foregroundMark x1="73415" y1="30885" x2="69024" y2="21870"/>
                        <a14:foregroundMark x1="69024" y1="21870" x2="68780" y2="21870"/>
                        <a14:foregroundMark x1="66707" y1="19866" x2="57195" y2="21202"/>
                        <a14:foregroundMark x1="57195" y1="21202" x2="39634" y2="36394"/>
                        <a14:foregroundMark x1="39634" y1="36394" x2="36585" y2="42571"/>
                        <a14:foregroundMark x1="33537" y1="46077" x2="31829" y2="36227"/>
                        <a14:foregroundMark x1="31829" y1="36227" x2="37073" y2="20534"/>
                        <a14:foregroundMark x1="37073" y1="20534" x2="49268" y2="14357"/>
                        <a14:foregroundMark x1="49268" y1="14357" x2="63171" y2="33890"/>
                        <a14:foregroundMark x1="63171" y1="33890" x2="65732" y2="42070"/>
                        <a14:foregroundMark x1="68171" y1="41235" x2="50732" y2="22705"/>
                        <a14:foregroundMark x1="50732" y1="22705" x2="31463" y2="22371"/>
                        <a14:foregroundMark x1="31463" y1="22371" x2="22073" y2="47746"/>
                        <a14:foregroundMark x1="32317" y1="47746" x2="40366" y2="49750"/>
                        <a14:foregroundMark x1="40366" y1="49750" x2="55732" y2="48748"/>
                        <a14:foregroundMark x1="55732" y1="48748" x2="58780" y2="46411"/>
                        <a14:foregroundMark x1="34756" y1="77963" x2="49756" y2="81135"/>
                        <a14:foregroundMark x1="71220" y1="76628" x2="81951" y2="75960"/>
                        <a14:foregroundMark x1="66829" y1="84307" x2="73415" y2="83472"/>
                        <a14:foregroundMark x1="73415" y1="83472" x2="85976" y2="75626"/>
                        <a14:foregroundMark x1="85976" y1="75626" x2="84878" y2="62104"/>
                        <a14:foregroundMark x1="84878" y1="62104" x2="72073" y2="44407"/>
                        <a14:foregroundMark x1="72073" y1="44407" x2="67195" y2="31052"/>
                        <a14:foregroundMark x1="67195" y1="31052" x2="64268" y2="27379"/>
                        <a14:foregroundMark x1="21585" y1="49416" x2="12683" y2="54257"/>
                        <a14:foregroundMark x1="12683" y1="54257" x2="6463" y2="54090"/>
                        <a14:foregroundMark x1="6463" y1="54090" x2="3293" y2="61937"/>
                        <a14:foregroundMark x1="3293" y1="61937" x2="4512" y2="70284"/>
                        <a14:foregroundMark x1="4512" y1="70284" x2="11098" y2="70284"/>
                        <a14:foregroundMark x1="56707" y1="63439" x2="25854" y2="62938"/>
                        <a14:foregroundMark x1="25854" y1="62938" x2="23293" y2="62104"/>
                        <a14:foregroundMark x1="59756" y1="66110" x2="66951" y2="62771"/>
                        <a14:foregroundMark x1="66951" y1="62771" x2="74268" y2="54758"/>
                        <a14:foregroundMark x1="74268" y1="54758" x2="74146" y2="52421"/>
                        <a14:foregroundMark x1="25854" y1="56594" x2="18659" y2="56928"/>
                        <a14:foregroundMark x1="18659" y1="56928" x2="18293" y2="60100"/>
                        <a14:foregroundMark x1="19024" y1="38731" x2="21220" y2="28548"/>
                        <a14:foregroundMark x1="20366" y1="23539" x2="23902" y2="14023"/>
                        <a14:foregroundMark x1="27805" y1="13356" x2="34512" y2="12020"/>
                        <a14:foregroundMark x1="34512" y1="12020" x2="34512" y2="12020"/>
                        <a14:foregroundMark x1="35244" y1="12020" x2="54146" y2="8013"/>
                        <a14:foregroundMark x1="91951" y1="63773" x2="97561" y2="72120"/>
                        <a14:foregroundMark x1="97561" y1="72120" x2="95976" y2="77462"/>
                        <a14:foregroundMark x1="57073" y1="95492" x2="43171" y2="94825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779751" y="2112797"/>
            <a:ext cx="2427697" cy="1773403"/>
          </a:xfrm>
          <a:prstGeom prst="rect">
            <a:avLst/>
          </a:prstGeom>
        </p:spPr>
      </p:pic>
      <p:grpSp>
        <p:nvGrpSpPr>
          <p:cNvPr id="8" name="Groupe 7">
            <a:extLst>
              <a:ext uri="{FF2B5EF4-FFF2-40B4-BE49-F238E27FC236}">
                <a16:creationId xmlns:a16="http://schemas.microsoft.com/office/drawing/2014/main" id="{DD779FCF-72A6-7627-4F31-4BD0AADC3A46}"/>
              </a:ext>
            </a:extLst>
          </p:cNvPr>
          <p:cNvGrpSpPr/>
          <p:nvPr/>
        </p:nvGrpSpPr>
        <p:grpSpPr>
          <a:xfrm>
            <a:off x="4314825" y="1571625"/>
            <a:ext cx="3562350" cy="1000125"/>
            <a:chOff x="4314825" y="1571625"/>
            <a:chExt cx="3562350" cy="1000125"/>
          </a:xfrm>
          <a:solidFill>
            <a:schemeClr val="bg1">
              <a:lumMod val="95000"/>
            </a:schemeClr>
          </a:solidFill>
        </p:grpSpPr>
        <p:sp>
          <p:nvSpPr>
            <p:cNvPr id="6" name="Bulle narrative : rectangle à coins arrondis 5">
              <a:extLst>
                <a:ext uri="{FF2B5EF4-FFF2-40B4-BE49-F238E27FC236}">
                  <a16:creationId xmlns:a16="http://schemas.microsoft.com/office/drawing/2014/main" id="{210030CC-9FD7-9074-4B6A-4FCA1020E8F1}"/>
                </a:ext>
              </a:extLst>
            </p:cNvPr>
            <p:cNvSpPr/>
            <p:nvPr/>
          </p:nvSpPr>
          <p:spPr>
            <a:xfrm>
              <a:off x="4314825" y="1571625"/>
              <a:ext cx="3562350" cy="1000125"/>
            </a:xfrm>
            <a:prstGeom prst="wedgeRoundRectCallout">
              <a:avLst>
                <a:gd name="adj1" fmla="val -52384"/>
                <a:gd name="adj2" fmla="val 112024"/>
                <a:gd name="adj3" fmla="val 16667"/>
              </a:avLst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BE"/>
            </a:p>
          </p:txBody>
        </p:sp>
        <p:sp>
          <p:nvSpPr>
            <p:cNvPr id="7" name="Bulle narrative : rectangle à coins arrondis 6">
              <a:extLst>
                <a:ext uri="{FF2B5EF4-FFF2-40B4-BE49-F238E27FC236}">
                  <a16:creationId xmlns:a16="http://schemas.microsoft.com/office/drawing/2014/main" id="{8D7FAB16-48C8-5085-4D05-2647AE42247D}"/>
                </a:ext>
              </a:extLst>
            </p:cNvPr>
            <p:cNvSpPr/>
            <p:nvPr/>
          </p:nvSpPr>
          <p:spPr>
            <a:xfrm>
              <a:off x="4314825" y="1571625"/>
              <a:ext cx="3562350" cy="1000125"/>
            </a:xfrm>
            <a:prstGeom prst="wedgeRoundRectCallout">
              <a:avLst>
                <a:gd name="adj1" fmla="val 55637"/>
                <a:gd name="adj2" fmla="val 114881"/>
                <a:gd name="adj3" fmla="val 16667"/>
              </a:avLst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 err="1">
                  <a:solidFill>
                    <a:schemeClr val="tx1"/>
                  </a:solidFill>
                </a:rPr>
                <a:t>Did</a:t>
              </a:r>
              <a:r>
                <a:rPr lang="fr-FR" dirty="0">
                  <a:solidFill>
                    <a:schemeClr val="tx1"/>
                  </a:solidFill>
                </a:rPr>
                <a:t> </a:t>
              </a:r>
              <a:r>
                <a:rPr lang="fr-FR" dirty="0" err="1">
                  <a:solidFill>
                    <a:schemeClr val="tx1"/>
                  </a:solidFill>
                </a:rPr>
                <a:t>you</a:t>
              </a:r>
              <a:r>
                <a:rPr lang="fr-FR" dirty="0">
                  <a:solidFill>
                    <a:schemeClr val="tx1"/>
                  </a:solidFill>
                </a:rPr>
                <a:t> </a:t>
              </a:r>
              <a:r>
                <a:rPr lang="fr-FR" dirty="0" err="1">
                  <a:solidFill>
                    <a:schemeClr val="tx1"/>
                  </a:solidFill>
                </a:rPr>
                <a:t>remember</a:t>
              </a:r>
              <a:r>
                <a:rPr lang="fr-FR" dirty="0">
                  <a:solidFill>
                    <a:schemeClr val="tx1"/>
                  </a:solidFill>
                </a:rPr>
                <a:t> </a:t>
              </a:r>
              <a:r>
                <a:rPr lang="fr-FR" dirty="0" err="1">
                  <a:solidFill>
                    <a:schemeClr val="tx1"/>
                  </a:solidFill>
                </a:rPr>
                <a:t>everything</a:t>
              </a:r>
              <a:r>
                <a:rPr lang="fr-FR" dirty="0">
                  <a:solidFill>
                    <a:schemeClr val="tx1"/>
                  </a:solidFill>
                </a:rPr>
                <a:t> ?</a:t>
              </a:r>
              <a:endParaRPr lang="fr-BE" dirty="0">
                <a:solidFill>
                  <a:schemeClr val="tx1"/>
                </a:solidFill>
              </a:endParaRPr>
            </a:p>
          </p:txBody>
        </p:sp>
      </p:grpSp>
      <p:sp>
        <p:nvSpPr>
          <p:cNvPr id="19" name="Rectangle : coins arrondis 18">
            <a:extLst>
              <a:ext uri="{FF2B5EF4-FFF2-40B4-BE49-F238E27FC236}">
                <a16:creationId xmlns:a16="http://schemas.microsoft.com/office/drawing/2014/main" id="{DDAE0609-DB2D-D34E-EE5C-406F948FBB3A}"/>
              </a:ext>
            </a:extLst>
          </p:cNvPr>
          <p:cNvSpPr/>
          <p:nvPr/>
        </p:nvSpPr>
        <p:spPr>
          <a:xfrm>
            <a:off x="3759999" y="3852065"/>
            <a:ext cx="4431030" cy="1162050"/>
          </a:xfrm>
          <a:prstGeom prst="roundRect">
            <a:avLst/>
          </a:prstGeom>
          <a:solidFill>
            <a:schemeClr val="bg1"/>
          </a:solidFill>
          <a:ln w="76200">
            <a:solidFill>
              <a:srgbClr val="2C1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solidFill>
                  <a:schemeClr val="tx1"/>
                </a:solidFill>
              </a:rPr>
              <a:t>White </a:t>
            </a:r>
            <a:r>
              <a:rPr lang="fr-FR" dirty="0" err="1">
                <a:solidFill>
                  <a:schemeClr val="tx1"/>
                </a:solidFill>
              </a:rPr>
              <a:t>hats</a:t>
            </a:r>
            <a:r>
              <a:rPr lang="fr-FR" dirty="0">
                <a:solidFill>
                  <a:schemeClr val="tx1"/>
                </a:solidFill>
              </a:rPr>
              <a:t> and black </a:t>
            </a:r>
            <a:r>
              <a:rPr lang="fr-FR" dirty="0" err="1">
                <a:solidFill>
                  <a:schemeClr val="tx1"/>
                </a:solidFill>
              </a:rPr>
              <a:t>hats</a:t>
            </a:r>
            <a:r>
              <a:rPr lang="fr-FR" dirty="0">
                <a:solidFill>
                  <a:schemeClr val="tx1"/>
                </a:solidFill>
              </a:rPr>
              <a:t>.</a:t>
            </a:r>
            <a:br>
              <a:rPr lang="fr-FR" dirty="0">
                <a:solidFill>
                  <a:schemeClr val="tx1"/>
                </a:solidFill>
              </a:rPr>
            </a:br>
            <a:r>
              <a:rPr lang="fr-FR" dirty="0">
                <a:solidFill>
                  <a:schemeClr val="tx1"/>
                </a:solidFill>
              </a:rPr>
              <a:t>White </a:t>
            </a:r>
            <a:r>
              <a:rPr lang="fr-FR" dirty="0" err="1">
                <a:solidFill>
                  <a:schemeClr val="tx1"/>
                </a:solidFill>
              </a:rPr>
              <a:t>hats</a:t>
            </a:r>
            <a:r>
              <a:rPr lang="fr-FR" dirty="0">
                <a:solidFill>
                  <a:schemeClr val="tx1"/>
                </a:solidFill>
              </a:rPr>
              <a:t> </a:t>
            </a:r>
            <a:r>
              <a:rPr lang="fr-FR" dirty="0" err="1">
                <a:solidFill>
                  <a:schemeClr val="tx1"/>
                </a:solidFill>
              </a:rPr>
              <a:t>hunt</a:t>
            </a:r>
            <a:r>
              <a:rPr lang="fr-FR" dirty="0">
                <a:solidFill>
                  <a:schemeClr val="tx1"/>
                </a:solidFill>
              </a:rPr>
              <a:t> bugs </a:t>
            </a:r>
            <a:r>
              <a:rPr lang="fr-FR" dirty="0" err="1">
                <a:solidFill>
                  <a:schemeClr val="tx1"/>
                </a:solidFill>
              </a:rPr>
              <a:t>while</a:t>
            </a:r>
            <a:r>
              <a:rPr lang="fr-FR" dirty="0">
                <a:solidFill>
                  <a:schemeClr val="tx1"/>
                </a:solidFill>
              </a:rPr>
              <a:t> black </a:t>
            </a:r>
            <a:r>
              <a:rPr lang="fr-FR" dirty="0" err="1">
                <a:solidFill>
                  <a:schemeClr val="tx1"/>
                </a:solidFill>
              </a:rPr>
              <a:t>hats</a:t>
            </a:r>
            <a:r>
              <a:rPr lang="fr-FR" dirty="0">
                <a:solidFill>
                  <a:schemeClr val="tx1"/>
                </a:solidFill>
              </a:rPr>
              <a:t> </a:t>
            </a:r>
            <a:r>
              <a:rPr lang="fr-FR" dirty="0" err="1">
                <a:solidFill>
                  <a:schemeClr val="tx1"/>
                </a:solidFill>
              </a:rPr>
              <a:t>whant</a:t>
            </a:r>
            <a:r>
              <a:rPr lang="fr-FR" dirty="0">
                <a:solidFill>
                  <a:schemeClr val="tx1"/>
                </a:solidFill>
              </a:rPr>
              <a:t> to </a:t>
            </a:r>
            <a:r>
              <a:rPr lang="fr-FR" dirty="0" err="1">
                <a:solidFill>
                  <a:schemeClr val="tx1"/>
                </a:solidFill>
              </a:rPr>
              <a:t>find</a:t>
            </a:r>
            <a:r>
              <a:rPr lang="fr-FR" dirty="0">
                <a:solidFill>
                  <a:schemeClr val="tx1"/>
                </a:solidFill>
              </a:rPr>
              <a:t> </a:t>
            </a:r>
            <a:r>
              <a:rPr lang="fr-FR" dirty="0" err="1">
                <a:solidFill>
                  <a:schemeClr val="tx1"/>
                </a:solidFill>
              </a:rPr>
              <a:t>them</a:t>
            </a:r>
            <a:r>
              <a:rPr lang="fr-FR" dirty="0">
                <a:solidFill>
                  <a:schemeClr val="tx1"/>
                </a:solidFill>
              </a:rPr>
              <a:t> to use </a:t>
            </a:r>
            <a:r>
              <a:rPr lang="fr-FR" dirty="0" err="1">
                <a:solidFill>
                  <a:schemeClr val="tx1"/>
                </a:solidFill>
              </a:rPr>
              <a:t>them</a:t>
            </a:r>
            <a:r>
              <a:rPr lang="fr-FR" dirty="0">
                <a:solidFill>
                  <a:schemeClr val="tx1"/>
                </a:solidFill>
              </a:rPr>
              <a:t>.</a:t>
            </a:r>
            <a:endParaRPr lang="fr-BE" dirty="0">
              <a:solidFill>
                <a:schemeClr val="tx1"/>
              </a:solidFill>
            </a:endParaRPr>
          </a:p>
        </p:txBody>
      </p:sp>
      <p:sp>
        <p:nvSpPr>
          <p:cNvPr id="49" name="Rectangle : coins arrondis 48">
            <a:extLst>
              <a:ext uri="{FF2B5EF4-FFF2-40B4-BE49-F238E27FC236}">
                <a16:creationId xmlns:a16="http://schemas.microsoft.com/office/drawing/2014/main" id="{B491B7FB-C8C7-FF80-9953-1015D8F55477}"/>
              </a:ext>
            </a:extLst>
          </p:cNvPr>
          <p:cNvSpPr/>
          <p:nvPr/>
        </p:nvSpPr>
        <p:spPr>
          <a:xfrm>
            <a:off x="3759998" y="3852065"/>
            <a:ext cx="4431030" cy="1162050"/>
          </a:xfrm>
          <a:prstGeom prst="roundRect">
            <a:avLst/>
          </a:prstGeom>
          <a:solidFill>
            <a:schemeClr val="bg1"/>
          </a:solidFill>
          <a:ln w="76200">
            <a:solidFill>
              <a:srgbClr val="2C1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 err="1">
                <a:solidFill>
                  <a:schemeClr val="tx1"/>
                </a:solidFill>
              </a:rPr>
              <a:t>They</a:t>
            </a:r>
            <a:r>
              <a:rPr lang="fr-FR" dirty="0">
                <a:solidFill>
                  <a:schemeClr val="tx1"/>
                </a:solidFill>
              </a:rPr>
              <a:t> use social manipulation</a:t>
            </a:r>
            <a:endParaRPr lang="fr-BE" dirty="0">
              <a:solidFill>
                <a:schemeClr val="tx1"/>
              </a:solidFill>
            </a:endParaRPr>
          </a:p>
        </p:txBody>
      </p:sp>
      <p:sp>
        <p:nvSpPr>
          <p:cNvPr id="50" name="Rectangle : coins arrondis 49">
            <a:extLst>
              <a:ext uri="{FF2B5EF4-FFF2-40B4-BE49-F238E27FC236}">
                <a16:creationId xmlns:a16="http://schemas.microsoft.com/office/drawing/2014/main" id="{62A6AE9D-AE00-F112-51C3-32DB27A53724}"/>
              </a:ext>
            </a:extLst>
          </p:cNvPr>
          <p:cNvSpPr/>
          <p:nvPr/>
        </p:nvSpPr>
        <p:spPr>
          <a:xfrm>
            <a:off x="3759998" y="3852767"/>
            <a:ext cx="4431030" cy="1162050"/>
          </a:xfrm>
          <a:prstGeom prst="roundRect">
            <a:avLst/>
          </a:prstGeom>
          <a:solidFill>
            <a:schemeClr val="bg1"/>
          </a:solidFill>
          <a:ln w="76200">
            <a:solidFill>
              <a:srgbClr val="2C1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solidFill>
                  <a:schemeClr val="tx1"/>
                </a:solidFill>
              </a:rPr>
              <a:t>The buffer </a:t>
            </a:r>
            <a:r>
              <a:rPr lang="fr-FR" dirty="0" err="1">
                <a:solidFill>
                  <a:schemeClr val="tx1"/>
                </a:solidFill>
              </a:rPr>
              <a:t>overflow</a:t>
            </a:r>
            <a:r>
              <a:rPr lang="fr-FR" dirty="0">
                <a:solidFill>
                  <a:schemeClr val="tx1"/>
                </a:solidFill>
              </a:rPr>
              <a:t> and the code injection</a:t>
            </a:r>
            <a:endParaRPr lang="fr-BE" dirty="0">
              <a:solidFill>
                <a:schemeClr val="tx1"/>
              </a:solidFill>
            </a:endParaRPr>
          </a:p>
        </p:txBody>
      </p:sp>
      <p:sp>
        <p:nvSpPr>
          <p:cNvPr id="51" name="Rectangle : coins arrondis 50">
            <a:extLst>
              <a:ext uri="{FF2B5EF4-FFF2-40B4-BE49-F238E27FC236}">
                <a16:creationId xmlns:a16="http://schemas.microsoft.com/office/drawing/2014/main" id="{90FDE68F-353F-ACE2-53F2-A483CCC927DE}"/>
              </a:ext>
            </a:extLst>
          </p:cNvPr>
          <p:cNvSpPr/>
          <p:nvPr/>
        </p:nvSpPr>
        <p:spPr>
          <a:xfrm>
            <a:off x="3759997" y="3846722"/>
            <a:ext cx="4431030" cy="1162050"/>
          </a:xfrm>
          <a:prstGeom prst="roundRect">
            <a:avLst/>
          </a:prstGeom>
          <a:solidFill>
            <a:schemeClr val="bg1"/>
          </a:solidFill>
          <a:ln w="76200">
            <a:solidFill>
              <a:srgbClr val="2C1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 err="1">
                <a:solidFill>
                  <a:schemeClr val="tx1"/>
                </a:solidFill>
              </a:rPr>
              <a:t>Bounds</a:t>
            </a:r>
            <a:r>
              <a:rPr lang="fr-FR" dirty="0">
                <a:solidFill>
                  <a:schemeClr val="tx1"/>
                </a:solidFill>
              </a:rPr>
              <a:t> checking, </a:t>
            </a:r>
            <a:r>
              <a:rPr lang="fr-FR" dirty="0" err="1">
                <a:solidFill>
                  <a:schemeClr val="tx1"/>
                </a:solidFill>
              </a:rPr>
              <a:t>randomizing</a:t>
            </a:r>
            <a:r>
              <a:rPr lang="fr-FR" dirty="0">
                <a:solidFill>
                  <a:schemeClr val="tx1"/>
                </a:solidFill>
              </a:rPr>
              <a:t> the memory location of the variables, use canaries</a:t>
            </a:r>
            <a:endParaRPr lang="fr-BE" dirty="0">
              <a:solidFill>
                <a:schemeClr val="tx1"/>
              </a:solidFill>
            </a:endParaRPr>
          </a:p>
        </p:txBody>
      </p:sp>
      <p:sp>
        <p:nvSpPr>
          <p:cNvPr id="52" name="Rectangle : coins arrondis 51">
            <a:extLst>
              <a:ext uri="{FF2B5EF4-FFF2-40B4-BE49-F238E27FC236}">
                <a16:creationId xmlns:a16="http://schemas.microsoft.com/office/drawing/2014/main" id="{ACCCD37D-79CC-97AC-2E47-14CA9D18EA48}"/>
              </a:ext>
            </a:extLst>
          </p:cNvPr>
          <p:cNvSpPr/>
          <p:nvPr/>
        </p:nvSpPr>
        <p:spPr>
          <a:xfrm>
            <a:off x="3759997" y="3843917"/>
            <a:ext cx="4431030" cy="1162050"/>
          </a:xfrm>
          <a:prstGeom prst="roundRect">
            <a:avLst/>
          </a:prstGeom>
          <a:solidFill>
            <a:schemeClr val="bg1"/>
          </a:solidFill>
          <a:ln w="76200">
            <a:solidFill>
              <a:srgbClr val="2C1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 err="1">
                <a:solidFill>
                  <a:schemeClr val="tx1"/>
                </a:solidFill>
              </a:rPr>
              <a:t>They</a:t>
            </a:r>
            <a:r>
              <a:rPr lang="fr-FR" dirty="0">
                <a:solidFill>
                  <a:schemeClr val="tx1"/>
                </a:solidFill>
              </a:rPr>
              <a:t> are </a:t>
            </a:r>
            <a:r>
              <a:rPr lang="fr-FR" dirty="0" err="1">
                <a:solidFill>
                  <a:schemeClr val="tx1"/>
                </a:solidFill>
              </a:rPr>
              <a:t>still</a:t>
            </a:r>
            <a:r>
              <a:rPr lang="fr-FR" dirty="0">
                <a:solidFill>
                  <a:schemeClr val="tx1"/>
                </a:solidFill>
              </a:rPr>
              <a:t> </a:t>
            </a:r>
            <a:r>
              <a:rPr lang="fr-FR" dirty="0" err="1">
                <a:solidFill>
                  <a:schemeClr val="tx1"/>
                </a:solidFill>
              </a:rPr>
              <a:t>some</a:t>
            </a:r>
            <a:r>
              <a:rPr lang="fr-FR" dirty="0">
                <a:solidFill>
                  <a:schemeClr val="tx1"/>
                </a:solidFill>
              </a:rPr>
              <a:t> bugs </a:t>
            </a:r>
            <a:r>
              <a:rPr lang="fr-FR" dirty="0" err="1">
                <a:solidFill>
                  <a:schemeClr val="tx1"/>
                </a:solidFill>
              </a:rPr>
              <a:t>that</a:t>
            </a:r>
            <a:r>
              <a:rPr lang="fr-FR" dirty="0">
                <a:solidFill>
                  <a:schemeClr val="tx1"/>
                </a:solidFill>
              </a:rPr>
              <a:t> the </a:t>
            </a:r>
            <a:r>
              <a:rPr lang="fr-FR" dirty="0" err="1">
                <a:solidFill>
                  <a:schemeClr val="tx1"/>
                </a:solidFill>
              </a:rPr>
              <a:t>creator’s</a:t>
            </a:r>
            <a:r>
              <a:rPr lang="fr-FR" dirty="0">
                <a:solidFill>
                  <a:schemeClr val="tx1"/>
                </a:solidFill>
              </a:rPr>
              <a:t> software </a:t>
            </a:r>
            <a:r>
              <a:rPr lang="fr-FR" dirty="0" err="1">
                <a:solidFill>
                  <a:schemeClr val="tx1"/>
                </a:solidFill>
              </a:rPr>
              <a:t>isn’t</a:t>
            </a:r>
            <a:r>
              <a:rPr lang="fr-FR" dirty="0">
                <a:solidFill>
                  <a:schemeClr val="tx1"/>
                </a:solidFill>
              </a:rPr>
              <a:t> </a:t>
            </a:r>
            <a:r>
              <a:rPr lang="fr-FR" dirty="0" err="1">
                <a:solidFill>
                  <a:schemeClr val="tx1"/>
                </a:solidFill>
              </a:rPr>
              <a:t>aware</a:t>
            </a:r>
            <a:r>
              <a:rPr lang="fr-FR" dirty="0">
                <a:solidFill>
                  <a:schemeClr val="tx1"/>
                </a:solidFill>
              </a:rPr>
              <a:t> of</a:t>
            </a:r>
            <a:endParaRPr lang="fr-BE" dirty="0">
              <a:solidFill>
                <a:schemeClr val="tx1"/>
              </a:solidFill>
            </a:endParaRPr>
          </a:p>
        </p:txBody>
      </p:sp>
      <p:grpSp>
        <p:nvGrpSpPr>
          <p:cNvPr id="43" name="Groupe 42">
            <a:extLst>
              <a:ext uri="{FF2B5EF4-FFF2-40B4-BE49-F238E27FC236}">
                <a16:creationId xmlns:a16="http://schemas.microsoft.com/office/drawing/2014/main" id="{0A1D9DA5-56CD-28B9-9B3D-A54876255087}"/>
              </a:ext>
            </a:extLst>
          </p:cNvPr>
          <p:cNvGrpSpPr/>
          <p:nvPr/>
        </p:nvGrpSpPr>
        <p:grpSpPr>
          <a:xfrm>
            <a:off x="3759999" y="3515023"/>
            <a:ext cx="4431029" cy="1466551"/>
            <a:chOff x="8965320" y="3440277"/>
            <a:chExt cx="4431029" cy="1466551"/>
          </a:xfrm>
        </p:grpSpPr>
        <p:sp>
          <p:nvSpPr>
            <p:cNvPr id="23" name="Rectangle : avec coins arrondis en haut 22">
              <a:extLst>
                <a:ext uri="{FF2B5EF4-FFF2-40B4-BE49-F238E27FC236}">
                  <a16:creationId xmlns:a16="http://schemas.microsoft.com/office/drawing/2014/main" id="{9EF99529-1E89-C9CF-A2E4-CD2C2E6A1CC5}"/>
                </a:ext>
              </a:extLst>
            </p:cNvPr>
            <p:cNvSpPr/>
            <p:nvPr/>
          </p:nvSpPr>
          <p:spPr>
            <a:xfrm>
              <a:off x="8965320" y="3440277"/>
              <a:ext cx="4431029" cy="1466551"/>
            </a:xfrm>
            <a:prstGeom prst="round2SameRect">
              <a:avLst>
                <a:gd name="adj1" fmla="val 23371"/>
                <a:gd name="adj2" fmla="val 0"/>
              </a:avLst>
            </a:prstGeom>
            <a:solidFill>
              <a:srgbClr val="69DBFD"/>
            </a:solidFill>
            <a:ln w="76200">
              <a:solidFill>
                <a:srgbClr val="2C1F5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 err="1">
                  <a:solidFill>
                    <a:schemeClr val="tx1"/>
                  </a:solidFill>
                </a:rPr>
                <a:t>What</a:t>
              </a:r>
              <a:r>
                <a:rPr lang="fr-FR" dirty="0">
                  <a:solidFill>
                    <a:schemeClr val="tx1"/>
                  </a:solidFill>
                </a:rPr>
                <a:t> are the </a:t>
              </a:r>
              <a:r>
                <a:rPr lang="fr-FR" dirty="0" err="1">
                  <a:solidFill>
                    <a:schemeClr val="tx1"/>
                  </a:solidFill>
                </a:rPr>
                <a:t>two</a:t>
              </a:r>
              <a:r>
                <a:rPr lang="fr-FR" dirty="0">
                  <a:solidFill>
                    <a:schemeClr val="tx1"/>
                  </a:solidFill>
                </a:rPr>
                <a:t> types of hackers and </a:t>
              </a:r>
              <a:r>
                <a:rPr lang="fr-FR" dirty="0" err="1">
                  <a:solidFill>
                    <a:schemeClr val="tx1"/>
                  </a:solidFill>
                </a:rPr>
                <a:t>what</a:t>
              </a:r>
              <a:r>
                <a:rPr lang="fr-FR" dirty="0">
                  <a:solidFill>
                    <a:schemeClr val="tx1"/>
                  </a:solidFill>
                </a:rPr>
                <a:t> do </a:t>
              </a:r>
              <a:r>
                <a:rPr lang="fr-FR" dirty="0" err="1">
                  <a:solidFill>
                    <a:schemeClr val="tx1"/>
                  </a:solidFill>
                </a:rPr>
                <a:t>they</a:t>
              </a:r>
              <a:r>
                <a:rPr lang="fr-FR" dirty="0">
                  <a:solidFill>
                    <a:schemeClr val="tx1"/>
                  </a:solidFill>
                </a:rPr>
                <a:t> do ?</a:t>
              </a:r>
              <a:endParaRPr lang="fr-BE" dirty="0">
                <a:solidFill>
                  <a:schemeClr val="tx1"/>
                </a:solidFill>
              </a:endParaRPr>
            </a:p>
          </p:txBody>
        </p:sp>
        <p:sp>
          <p:nvSpPr>
            <p:cNvPr id="24" name="Ellipse 23">
              <a:extLst>
                <a:ext uri="{FF2B5EF4-FFF2-40B4-BE49-F238E27FC236}">
                  <a16:creationId xmlns:a16="http://schemas.microsoft.com/office/drawing/2014/main" id="{11BB96C5-D4AD-6343-1FC5-80024966E86B}"/>
                </a:ext>
              </a:extLst>
            </p:cNvPr>
            <p:cNvSpPr>
              <a:spLocks noChangeAspect="1"/>
            </p:cNvSpPr>
            <p:nvPr/>
          </p:nvSpPr>
          <p:spPr>
            <a:xfrm flipV="1">
              <a:off x="9188182" y="3657482"/>
              <a:ext cx="183534" cy="209715"/>
            </a:xfrm>
            <a:prstGeom prst="ellipse">
              <a:avLst/>
            </a:prstGeom>
            <a:solidFill>
              <a:srgbClr val="2C1F5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BE"/>
            </a:p>
          </p:txBody>
        </p:sp>
        <p:sp>
          <p:nvSpPr>
            <p:cNvPr id="25" name="Ellipse 24">
              <a:extLst>
                <a:ext uri="{FF2B5EF4-FFF2-40B4-BE49-F238E27FC236}">
                  <a16:creationId xmlns:a16="http://schemas.microsoft.com/office/drawing/2014/main" id="{3BDD1624-C558-B031-5AA8-8C3CFD5B3E6C}"/>
                </a:ext>
              </a:extLst>
            </p:cNvPr>
            <p:cNvSpPr>
              <a:spLocks noChangeAspect="1"/>
            </p:cNvSpPr>
            <p:nvPr/>
          </p:nvSpPr>
          <p:spPr>
            <a:xfrm flipV="1">
              <a:off x="9594579" y="3664972"/>
              <a:ext cx="183534" cy="209715"/>
            </a:xfrm>
            <a:prstGeom prst="ellipse">
              <a:avLst/>
            </a:prstGeom>
            <a:solidFill>
              <a:srgbClr val="2C1F5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BE"/>
            </a:p>
          </p:txBody>
        </p:sp>
        <p:sp>
          <p:nvSpPr>
            <p:cNvPr id="28" name="Ellipse 27">
              <a:extLst>
                <a:ext uri="{FF2B5EF4-FFF2-40B4-BE49-F238E27FC236}">
                  <a16:creationId xmlns:a16="http://schemas.microsoft.com/office/drawing/2014/main" id="{3A908CBF-1CFF-8A74-1546-89936980B0AD}"/>
                </a:ext>
              </a:extLst>
            </p:cNvPr>
            <p:cNvSpPr>
              <a:spLocks noChangeAspect="1"/>
            </p:cNvSpPr>
            <p:nvPr/>
          </p:nvSpPr>
          <p:spPr>
            <a:xfrm flipV="1">
              <a:off x="10000975" y="3672462"/>
              <a:ext cx="183534" cy="209715"/>
            </a:xfrm>
            <a:prstGeom prst="ellipse">
              <a:avLst/>
            </a:prstGeom>
            <a:solidFill>
              <a:srgbClr val="2C1F5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BE"/>
            </a:p>
          </p:txBody>
        </p:sp>
        <p:sp>
          <p:nvSpPr>
            <p:cNvPr id="29" name="Rectangle : coins arrondis 28">
              <a:extLst>
                <a:ext uri="{FF2B5EF4-FFF2-40B4-BE49-F238E27FC236}">
                  <a16:creationId xmlns:a16="http://schemas.microsoft.com/office/drawing/2014/main" id="{069BB763-3EC1-6903-8316-6713B8F4DF4E}"/>
                </a:ext>
              </a:extLst>
            </p:cNvPr>
            <p:cNvSpPr>
              <a:spLocks noChangeAspect="1"/>
            </p:cNvSpPr>
            <p:nvPr/>
          </p:nvSpPr>
          <p:spPr>
            <a:xfrm flipV="1">
              <a:off x="12554060" y="3624410"/>
              <a:ext cx="635813" cy="209715"/>
            </a:xfrm>
            <a:prstGeom prst="roundRect">
              <a:avLst>
                <a:gd name="adj" fmla="val 50000"/>
              </a:avLst>
            </a:prstGeom>
            <a:solidFill>
              <a:srgbClr val="2C1F5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BE"/>
            </a:p>
          </p:txBody>
        </p:sp>
      </p:grpSp>
      <p:sp>
        <p:nvSpPr>
          <p:cNvPr id="53" name="ZoneTexte 52">
            <a:extLst>
              <a:ext uri="{FF2B5EF4-FFF2-40B4-BE49-F238E27FC236}">
                <a16:creationId xmlns:a16="http://schemas.microsoft.com/office/drawing/2014/main" id="{17146869-FEF8-B86D-3728-72FD367AC510}"/>
              </a:ext>
            </a:extLst>
          </p:cNvPr>
          <p:cNvSpPr txBox="1"/>
          <p:nvPr/>
        </p:nvSpPr>
        <p:spPr>
          <a:xfrm>
            <a:off x="4074628" y="3984643"/>
            <a:ext cx="3802547" cy="646331"/>
          </a:xfrm>
          <a:prstGeom prst="rect">
            <a:avLst/>
          </a:prstGeom>
          <a:solidFill>
            <a:srgbClr val="69DBFD"/>
          </a:solidFill>
        </p:spPr>
        <p:txBody>
          <a:bodyPr wrap="square" rtlCol="0">
            <a:spAutoFit/>
          </a:bodyPr>
          <a:lstStyle/>
          <a:p>
            <a:r>
              <a:rPr lang="fr-FR" dirty="0" err="1"/>
              <a:t>What’s</a:t>
            </a:r>
            <a:r>
              <a:rPr lang="fr-FR" dirty="0"/>
              <a:t> the </a:t>
            </a:r>
            <a:r>
              <a:rPr lang="fr-FR" dirty="0" err="1"/>
              <a:t>common</a:t>
            </a:r>
            <a:r>
              <a:rPr lang="fr-FR" dirty="0"/>
              <a:t> </a:t>
            </a:r>
            <a:r>
              <a:rPr lang="fr-FR" dirty="0" err="1"/>
              <a:t>way</a:t>
            </a:r>
            <a:r>
              <a:rPr lang="fr-FR" dirty="0"/>
              <a:t> </a:t>
            </a:r>
            <a:r>
              <a:rPr lang="fr-FR" dirty="0" err="1"/>
              <a:t>that</a:t>
            </a:r>
            <a:r>
              <a:rPr lang="fr-FR" dirty="0"/>
              <a:t> the hackers use for </a:t>
            </a:r>
            <a:r>
              <a:rPr lang="fr-FR" dirty="0" err="1"/>
              <a:t>their</a:t>
            </a:r>
            <a:r>
              <a:rPr lang="fr-FR" dirty="0"/>
              <a:t> cyber </a:t>
            </a:r>
            <a:r>
              <a:rPr lang="fr-FR" dirty="0" err="1"/>
              <a:t>attacks</a:t>
            </a:r>
            <a:r>
              <a:rPr lang="fr-FR" dirty="0"/>
              <a:t> ?</a:t>
            </a:r>
            <a:endParaRPr lang="fr-BE" dirty="0"/>
          </a:p>
        </p:txBody>
      </p:sp>
      <p:sp>
        <p:nvSpPr>
          <p:cNvPr id="54" name="ZoneTexte 53">
            <a:extLst>
              <a:ext uri="{FF2B5EF4-FFF2-40B4-BE49-F238E27FC236}">
                <a16:creationId xmlns:a16="http://schemas.microsoft.com/office/drawing/2014/main" id="{0A65615F-4A63-4B7F-81E1-3CC26FA586CC}"/>
              </a:ext>
            </a:extLst>
          </p:cNvPr>
          <p:cNvSpPr txBox="1"/>
          <p:nvPr/>
        </p:nvSpPr>
        <p:spPr>
          <a:xfrm>
            <a:off x="4074628" y="3991176"/>
            <a:ext cx="3802547" cy="646331"/>
          </a:xfrm>
          <a:prstGeom prst="rect">
            <a:avLst/>
          </a:prstGeom>
          <a:solidFill>
            <a:srgbClr val="69DBFD"/>
          </a:solidFill>
        </p:spPr>
        <p:txBody>
          <a:bodyPr wrap="square" rtlCol="0">
            <a:spAutoFit/>
          </a:bodyPr>
          <a:lstStyle/>
          <a:p>
            <a:pPr algn="ctr"/>
            <a:r>
              <a:rPr lang="fr-FR" dirty="0" err="1"/>
              <a:t>What</a:t>
            </a:r>
            <a:r>
              <a:rPr lang="fr-FR" dirty="0"/>
              <a:t> are the </a:t>
            </a:r>
            <a:r>
              <a:rPr lang="fr-FR" dirty="0" err="1"/>
              <a:t>two</a:t>
            </a:r>
            <a:r>
              <a:rPr lang="fr-FR" dirty="0"/>
              <a:t> types of injection </a:t>
            </a:r>
            <a:r>
              <a:rPr lang="fr-FR" dirty="0" err="1"/>
              <a:t>attacks</a:t>
            </a:r>
            <a:r>
              <a:rPr lang="fr-FR" dirty="0"/>
              <a:t> ?</a:t>
            </a:r>
            <a:endParaRPr lang="fr-BE" dirty="0"/>
          </a:p>
        </p:txBody>
      </p:sp>
      <p:sp>
        <p:nvSpPr>
          <p:cNvPr id="55" name="ZoneTexte 54">
            <a:extLst>
              <a:ext uri="{FF2B5EF4-FFF2-40B4-BE49-F238E27FC236}">
                <a16:creationId xmlns:a16="http://schemas.microsoft.com/office/drawing/2014/main" id="{45CB76A3-ECFF-F460-6693-6E4ED1F5F30B}"/>
              </a:ext>
            </a:extLst>
          </p:cNvPr>
          <p:cNvSpPr txBox="1"/>
          <p:nvPr/>
        </p:nvSpPr>
        <p:spPr>
          <a:xfrm>
            <a:off x="4166395" y="3979704"/>
            <a:ext cx="3802547" cy="646331"/>
          </a:xfrm>
          <a:prstGeom prst="rect">
            <a:avLst/>
          </a:prstGeom>
          <a:solidFill>
            <a:srgbClr val="69DBFD"/>
          </a:solidFill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How can </a:t>
            </a:r>
            <a:r>
              <a:rPr lang="fr-FR" dirty="0" err="1"/>
              <a:t>we</a:t>
            </a:r>
            <a:r>
              <a:rPr lang="fr-FR" dirty="0"/>
              <a:t> </a:t>
            </a:r>
            <a:r>
              <a:rPr lang="fr-FR" dirty="0" err="1"/>
              <a:t>avoid</a:t>
            </a:r>
            <a:r>
              <a:rPr lang="fr-FR" dirty="0"/>
              <a:t> injection </a:t>
            </a:r>
            <a:r>
              <a:rPr lang="fr-FR" dirty="0" err="1"/>
              <a:t>attacks</a:t>
            </a:r>
            <a:r>
              <a:rPr lang="fr-FR" dirty="0"/>
              <a:t> ?</a:t>
            </a:r>
          </a:p>
          <a:p>
            <a:pPr algn="ctr"/>
            <a:endParaRPr lang="fr-BE" dirty="0"/>
          </a:p>
        </p:txBody>
      </p:sp>
      <p:sp>
        <p:nvSpPr>
          <p:cNvPr id="62" name="ZoneTexte 61">
            <a:extLst>
              <a:ext uri="{FF2B5EF4-FFF2-40B4-BE49-F238E27FC236}">
                <a16:creationId xmlns:a16="http://schemas.microsoft.com/office/drawing/2014/main" id="{65C6FCC0-522D-1B99-1046-086F34EECB6C}"/>
              </a:ext>
            </a:extLst>
          </p:cNvPr>
          <p:cNvSpPr txBox="1"/>
          <p:nvPr/>
        </p:nvSpPr>
        <p:spPr>
          <a:xfrm>
            <a:off x="4194726" y="4020266"/>
            <a:ext cx="3802547" cy="646331"/>
          </a:xfrm>
          <a:prstGeom prst="rect">
            <a:avLst/>
          </a:prstGeom>
          <a:solidFill>
            <a:srgbClr val="69DBFD"/>
          </a:solidFill>
        </p:spPr>
        <p:txBody>
          <a:bodyPr wrap="square" rtlCol="0">
            <a:spAutoFit/>
          </a:bodyPr>
          <a:lstStyle/>
          <a:p>
            <a:pPr algn="ctr"/>
            <a:r>
              <a:rPr lang="fr-FR" dirty="0" err="1"/>
              <a:t>Why</a:t>
            </a:r>
            <a:r>
              <a:rPr lang="fr-FR" dirty="0"/>
              <a:t> do </a:t>
            </a:r>
            <a:r>
              <a:rPr lang="fr-FR" dirty="0" err="1"/>
              <a:t>you</a:t>
            </a:r>
            <a:r>
              <a:rPr lang="fr-FR" dirty="0"/>
              <a:t> </a:t>
            </a:r>
            <a:r>
              <a:rPr lang="fr-FR" dirty="0" err="1"/>
              <a:t>need</a:t>
            </a:r>
            <a:r>
              <a:rPr lang="fr-FR" dirty="0"/>
              <a:t> to </a:t>
            </a:r>
            <a:r>
              <a:rPr lang="fr-FR" dirty="0" err="1"/>
              <a:t>keep</a:t>
            </a:r>
            <a:r>
              <a:rPr lang="fr-FR" dirty="0"/>
              <a:t> </a:t>
            </a:r>
            <a:r>
              <a:rPr lang="fr-FR" dirty="0" err="1"/>
              <a:t>your</a:t>
            </a:r>
            <a:r>
              <a:rPr lang="fr-FR" dirty="0"/>
              <a:t> </a:t>
            </a:r>
            <a:r>
              <a:rPr lang="fr-FR" dirty="0" err="1"/>
              <a:t>computer’s</a:t>
            </a:r>
            <a:r>
              <a:rPr lang="fr-FR" dirty="0"/>
              <a:t> software up to date ?</a:t>
            </a:r>
            <a:endParaRPr lang="fr-BE" dirty="0"/>
          </a:p>
        </p:txBody>
      </p:sp>
    </p:spTree>
    <p:extLst>
      <p:ext uri="{BB962C8B-B14F-4D97-AF65-F5344CB8AC3E}">
        <p14:creationId xmlns:p14="http://schemas.microsoft.com/office/powerpoint/2010/main" val="281189314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16667E-6 3.7037E-6 L -0.00026 0.14398 " pathEditMode="relative" rAng="0" ptsTypes="AA">
                                      <p:cBhvr>
                                        <p:cTn id="6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3" y="719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42" presetClass="path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26 0.14398 L 5E-6 -1.85185E-6 " pathEditMode="relative" rAng="0" ptsTypes="AA">
                                      <p:cBhvr>
                                        <p:cTn id="10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9" y="-7245"/>
                                    </p:animMotion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42" presetClass="pat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16667E-6 3.7037E-6 L -0.00026 0.14398 " pathEditMode="relative" rAng="0" ptsTypes="AA">
                                      <p:cBhvr>
                                        <p:cTn id="17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3" y="719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42" presetClass="path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26 0.14398 L -4.16667E-6 3.7037E-6 " pathEditMode="relative" rAng="0" ptsTypes="AA">
                                      <p:cBhvr>
                                        <p:cTn id="21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3" y="-7199"/>
                                    </p:animMotion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42" presetClass="pat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16667E-6 2.22222E-6 L -0.00026 0.14398 " pathEditMode="relative" rAng="0" ptsTypes="AA">
                                      <p:cBhvr>
                                        <p:cTn id="28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3" y="719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42" presetClass="path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26 0.14398 L -4.16667E-6 2.22222E-6 " pathEditMode="relative" rAng="0" ptsTypes="AA">
                                      <p:cBhvr>
                                        <p:cTn id="32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3" y="-7199"/>
                                    </p:animMotion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42" presetClass="pat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16667E-6 -1.85185E-6 L -0.00026 0.14398 " pathEditMode="relative" rAng="0" ptsTypes="AA">
                                      <p:cBhvr>
                                        <p:cTn id="39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3" y="719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42" presetClass="path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26 0.14398 L -4.16667E-6 -1.85185E-6 " pathEditMode="relative" rAng="0" ptsTypes="AA">
                                      <p:cBhvr>
                                        <p:cTn id="43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3" y="-7199"/>
                                    </p:animMotion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42" presetClass="pat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16667E-6 1.11111E-6 L -0.00026 0.14398 " pathEditMode="relative" rAng="0" ptsTypes="AA">
                                      <p:cBhvr>
                                        <p:cTn id="50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3" y="719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42" presetClass="path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26 0.14398 L -4.16667E-6 1.11111E-6 " pathEditMode="relative" rAng="0" ptsTypes="AA">
                                      <p:cBhvr>
                                        <p:cTn id="54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3" y="-719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  <p:bldP spid="19" grpId="1" animBg="1"/>
      <p:bldP spid="49" grpId="0" animBg="1"/>
      <p:bldP spid="49" grpId="1" animBg="1"/>
      <p:bldP spid="50" grpId="0" animBg="1"/>
      <p:bldP spid="50" grpId="1" animBg="1"/>
      <p:bldP spid="51" grpId="0" animBg="1"/>
      <p:bldP spid="51" grpId="1" animBg="1"/>
      <p:bldP spid="52" grpId="0" animBg="1"/>
      <p:bldP spid="52" grpId="1" animBg="1"/>
      <p:bldP spid="53" grpId="0" animBg="1"/>
      <p:bldP spid="54" grpId="0" animBg="1"/>
      <p:bldP spid="55" grpId="0" animBg="1"/>
      <p:bldP spid="62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2">
            <a:extLst>
              <a:ext uri="{FF2B5EF4-FFF2-40B4-BE49-F238E27FC236}">
                <a16:creationId xmlns:a16="http://schemas.microsoft.com/office/drawing/2014/main" id="{A3E80ED1-8719-CA00-4AD3-C497FFE8A46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foregroundMark x1="69756" y1="52041" x2="34634" y2="58571"/>
                        <a14:foregroundMark x1="34634" y1="58571" x2="26707" y2="52857"/>
                        <a14:foregroundMark x1="26707" y1="52857" x2="26585" y2="52857"/>
                        <a14:foregroundMark x1="38171" y1="57551" x2="60610" y2="60816"/>
                        <a14:foregroundMark x1="60610" y1="60816" x2="67805" y2="54898"/>
                        <a14:foregroundMark x1="67805" y1="54898" x2="69268" y2="49592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7681704" y="2578790"/>
            <a:ext cx="3873372" cy="2314575"/>
          </a:xfrm>
          <a:prstGeom prst="rect">
            <a:avLst/>
          </a:prstGeom>
        </p:spPr>
      </p:pic>
      <p:pic>
        <p:nvPicPr>
          <p:cNvPr id="5" name="Image 4">
            <a:extLst>
              <a:ext uri="{FF2B5EF4-FFF2-40B4-BE49-F238E27FC236}">
                <a16:creationId xmlns:a16="http://schemas.microsoft.com/office/drawing/2014/main" id="{68A497A1-EB24-99F8-922A-5C201921153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7679" b="95492" l="4146" r="97561">
                        <a14:foregroundMark x1="12561" y1="45242" x2="6098" y2="52922"/>
                        <a14:foregroundMark x1="6098" y1="52922" x2="9756" y2="71619"/>
                        <a14:foregroundMark x1="9756" y1="71619" x2="43659" y2="89482"/>
                        <a14:foregroundMark x1="43659" y1="89482" x2="66098" y2="93990"/>
                        <a14:foregroundMark x1="66098" y1="93990" x2="72561" y2="90818"/>
                        <a14:foregroundMark x1="72561" y1="90818" x2="72683" y2="90150"/>
                        <a14:foregroundMark x1="68293" y1="42738" x2="62439" y2="30217"/>
                        <a14:foregroundMark x1="62439" y1="30217" x2="40610" y2="56093"/>
                        <a14:foregroundMark x1="40610" y1="56093" x2="38537" y2="75459"/>
                        <a14:foregroundMark x1="45854" y1="53589" x2="50122" y2="66110"/>
                        <a14:foregroundMark x1="50122" y1="66110" x2="69146" y2="82638"/>
                        <a14:foregroundMark x1="69146" y1="82638" x2="81341" y2="64441"/>
                        <a14:foregroundMark x1="81341" y1="64441" x2="73415" y2="30885"/>
                        <a14:foregroundMark x1="73415" y1="30885" x2="69024" y2="21870"/>
                        <a14:foregroundMark x1="69024" y1="21870" x2="68780" y2="21870"/>
                        <a14:foregroundMark x1="66707" y1="19866" x2="57195" y2="21202"/>
                        <a14:foregroundMark x1="57195" y1="21202" x2="39634" y2="36394"/>
                        <a14:foregroundMark x1="39634" y1="36394" x2="36585" y2="42571"/>
                        <a14:foregroundMark x1="33537" y1="46077" x2="31829" y2="36227"/>
                        <a14:foregroundMark x1="31829" y1="36227" x2="37073" y2="20534"/>
                        <a14:foregroundMark x1="37073" y1="20534" x2="49268" y2="14357"/>
                        <a14:foregroundMark x1="49268" y1="14357" x2="63171" y2="33890"/>
                        <a14:foregroundMark x1="63171" y1="33890" x2="65732" y2="42070"/>
                        <a14:foregroundMark x1="68171" y1="41235" x2="50732" y2="22705"/>
                        <a14:foregroundMark x1="50732" y1="22705" x2="31463" y2="22371"/>
                        <a14:foregroundMark x1="31463" y1="22371" x2="22073" y2="47746"/>
                        <a14:foregroundMark x1="32317" y1="47746" x2="40366" y2="49750"/>
                        <a14:foregroundMark x1="40366" y1="49750" x2="55732" y2="48748"/>
                        <a14:foregroundMark x1="55732" y1="48748" x2="58780" y2="46411"/>
                        <a14:foregroundMark x1="34756" y1="77963" x2="49756" y2="81135"/>
                        <a14:foregroundMark x1="71220" y1="76628" x2="81951" y2="75960"/>
                        <a14:foregroundMark x1="66829" y1="84307" x2="73415" y2="83472"/>
                        <a14:foregroundMark x1="73415" y1="83472" x2="85976" y2="75626"/>
                        <a14:foregroundMark x1="85976" y1="75626" x2="84878" y2="62104"/>
                        <a14:foregroundMark x1="84878" y1="62104" x2="72073" y2="44407"/>
                        <a14:foregroundMark x1="72073" y1="44407" x2="67195" y2="31052"/>
                        <a14:foregroundMark x1="67195" y1="31052" x2="64268" y2="27379"/>
                        <a14:foregroundMark x1="21585" y1="49416" x2="12683" y2="54257"/>
                        <a14:foregroundMark x1="12683" y1="54257" x2="6463" y2="54090"/>
                        <a14:foregroundMark x1="6463" y1="54090" x2="3293" y2="61937"/>
                        <a14:foregroundMark x1="3293" y1="61937" x2="4512" y2="70284"/>
                        <a14:foregroundMark x1="4512" y1="70284" x2="11098" y2="70284"/>
                        <a14:foregroundMark x1="56707" y1="63439" x2="25854" y2="62938"/>
                        <a14:foregroundMark x1="25854" y1="62938" x2="23293" y2="62104"/>
                        <a14:foregroundMark x1="59756" y1="66110" x2="66951" y2="62771"/>
                        <a14:foregroundMark x1="66951" y1="62771" x2="74268" y2="54758"/>
                        <a14:foregroundMark x1="74268" y1="54758" x2="74146" y2="52421"/>
                        <a14:foregroundMark x1="25854" y1="56594" x2="18659" y2="56928"/>
                        <a14:foregroundMark x1="18659" y1="56928" x2="18293" y2="60100"/>
                        <a14:foregroundMark x1="19024" y1="38731" x2="21220" y2="28548"/>
                        <a14:foregroundMark x1="20366" y1="23539" x2="23902" y2="14023"/>
                        <a14:foregroundMark x1="27805" y1="13356" x2="34512" y2="12020"/>
                        <a14:foregroundMark x1="34512" y1="12020" x2="34512" y2="12020"/>
                        <a14:foregroundMark x1="35244" y1="12020" x2="54146" y2="8013"/>
                        <a14:foregroundMark x1="91951" y1="63773" x2="97561" y2="72120"/>
                        <a14:foregroundMark x1="97561" y1="72120" x2="95976" y2="77462"/>
                        <a14:foregroundMark x1="57073" y1="95492" x2="43171" y2="94825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179444" y="2768570"/>
            <a:ext cx="2908736" cy="2124796"/>
          </a:xfrm>
          <a:prstGeom prst="rect">
            <a:avLst/>
          </a:prstGeom>
        </p:spPr>
      </p:pic>
      <p:grpSp>
        <p:nvGrpSpPr>
          <p:cNvPr id="8" name="Groupe 7">
            <a:extLst>
              <a:ext uri="{FF2B5EF4-FFF2-40B4-BE49-F238E27FC236}">
                <a16:creationId xmlns:a16="http://schemas.microsoft.com/office/drawing/2014/main" id="{DD779FCF-72A6-7627-4F31-4BD0AADC3A46}"/>
              </a:ext>
            </a:extLst>
          </p:cNvPr>
          <p:cNvGrpSpPr/>
          <p:nvPr/>
        </p:nvGrpSpPr>
        <p:grpSpPr>
          <a:xfrm>
            <a:off x="4195556" y="2578790"/>
            <a:ext cx="3562350" cy="1000125"/>
            <a:chOff x="4314825" y="1571625"/>
            <a:chExt cx="3562350" cy="1000125"/>
          </a:xfrm>
          <a:solidFill>
            <a:schemeClr val="bg1">
              <a:lumMod val="95000"/>
            </a:schemeClr>
          </a:solidFill>
        </p:grpSpPr>
        <p:sp>
          <p:nvSpPr>
            <p:cNvPr id="6" name="Bulle narrative : rectangle à coins arrondis 5">
              <a:extLst>
                <a:ext uri="{FF2B5EF4-FFF2-40B4-BE49-F238E27FC236}">
                  <a16:creationId xmlns:a16="http://schemas.microsoft.com/office/drawing/2014/main" id="{210030CC-9FD7-9074-4B6A-4FCA1020E8F1}"/>
                </a:ext>
              </a:extLst>
            </p:cNvPr>
            <p:cNvSpPr/>
            <p:nvPr/>
          </p:nvSpPr>
          <p:spPr>
            <a:xfrm>
              <a:off x="4314825" y="1571625"/>
              <a:ext cx="3562350" cy="1000125"/>
            </a:xfrm>
            <a:prstGeom prst="wedgeRoundRectCallout">
              <a:avLst>
                <a:gd name="adj1" fmla="val -52384"/>
                <a:gd name="adj2" fmla="val 112024"/>
                <a:gd name="adj3" fmla="val 16667"/>
              </a:avLst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BE"/>
            </a:p>
          </p:txBody>
        </p:sp>
        <p:sp>
          <p:nvSpPr>
            <p:cNvPr id="7" name="Bulle narrative : rectangle à coins arrondis 6">
              <a:extLst>
                <a:ext uri="{FF2B5EF4-FFF2-40B4-BE49-F238E27FC236}">
                  <a16:creationId xmlns:a16="http://schemas.microsoft.com/office/drawing/2014/main" id="{8D7FAB16-48C8-5085-4D05-2647AE42247D}"/>
                </a:ext>
              </a:extLst>
            </p:cNvPr>
            <p:cNvSpPr/>
            <p:nvPr/>
          </p:nvSpPr>
          <p:spPr>
            <a:xfrm>
              <a:off x="4314825" y="1571625"/>
              <a:ext cx="3562350" cy="1000125"/>
            </a:xfrm>
            <a:prstGeom prst="wedgeRoundRectCallout">
              <a:avLst>
                <a:gd name="adj1" fmla="val 55637"/>
                <a:gd name="adj2" fmla="val 114881"/>
                <a:gd name="adj3" fmla="val 16667"/>
              </a:avLst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 err="1">
                  <a:solidFill>
                    <a:schemeClr val="tx1"/>
                  </a:solidFill>
                </a:rPr>
                <a:t>Thank</a:t>
              </a:r>
              <a:r>
                <a:rPr lang="fr-FR" dirty="0">
                  <a:solidFill>
                    <a:schemeClr val="tx1"/>
                  </a:solidFill>
                </a:rPr>
                <a:t> </a:t>
              </a:r>
              <a:r>
                <a:rPr lang="fr-FR" dirty="0" err="1">
                  <a:solidFill>
                    <a:schemeClr val="tx1"/>
                  </a:solidFill>
                </a:rPr>
                <a:t>you</a:t>
              </a:r>
              <a:r>
                <a:rPr lang="fr-FR" dirty="0">
                  <a:solidFill>
                    <a:schemeClr val="tx1"/>
                  </a:solidFill>
                </a:rPr>
                <a:t> for </a:t>
              </a:r>
              <a:r>
                <a:rPr lang="fr-FR" dirty="0" err="1">
                  <a:solidFill>
                    <a:schemeClr val="tx1"/>
                  </a:solidFill>
                </a:rPr>
                <a:t>listening</a:t>
              </a:r>
              <a:r>
                <a:rPr lang="fr-FR" dirty="0">
                  <a:solidFill>
                    <a:schemeClr val="tx1"/>
                  </a:solidFill>
                </a:rPr>
                <a:t> to us !</a:t>
              </a:r>
              <a:endParaRPr lang="fr-BE" dirty="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65031596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 4">
            <a:extLst>
              <a:ext uri="{FF2B5EF4-FFF2-40B4-BE49-F238E27FC236}">
                <a16:creationId xmlns:a16="http://schemas.microsoft.com/office/drawing/2014/main" id="{DB143A3F-0F10-34A9-6751-B3174038859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1" name="ZoneTexte 10">
            <a:extLst>
              <a:ext uri="{FF2B5EF4-FFF2-40B4-BE49-F238E27FC236}">
                <a16:creationId xmlns:a16="http://schemas.microsoft.com/office/drawing/2014/main" id="{77E645F9-F895-339D-190A-2D8CB7B403A1}"/>
              </a:ext>
            </a:extLst>
          </p:cNvPr>
          <p:cNvSpPr txBox="1"/>
          <p:nvPr/>
        </p:nvSpPr>
        <p:spPr>
          <a:xfrm>
            <a:off x="1243013" y="554832"/>
            <a:ext cx="148828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100" dirty="0" err="1">
                <a:solidFill>
                  <a:srgbClr val="57D402"/>
                </a:solidFill>
                <a:latin typeface="Consolas" panose="020B0609020204030204" pitchFamily="49" charset="0"/>
              </a:rPr>
              <a:t>What’s</a:t>
            </a:r>
            <a:r>
              <a:rPr lang="fr-FR" sz="1100" dirty="0">
                <a:solidFill>
                  <a:srgbClr val="57D402"/>
                </a:solidFill>
                <a:latin typeface="Consolas" panose="020B0609020204030204" pitchFamily="49" charset="0"/>
              </a:rPr>
              <a:t> a hacker ? </a:t>
            </a:r>
            <a:endParaRPr lang="fr-BE" sz="1100" dirty="0">
              <a:solidFill>
                <a:srgbClr val="57D402"/>
              </a:solidFill>
              <a:latin typeface="Consolas" panose="020B0609020204030204" pitchFamily="49" charset="0"/>
            </a:endParaRPr>
          </a:p>
        </p:txBody>
      </p:sp>
      <p:grpSp>
        <p:nvGrpSpPr>
          <p:cNvPr id="28" name="Groupe 27">
            <a:extLst>
              <a:ext uri="{FF2B5EF4-FFF2-40B4-BE49-F238E27FC236}">
                <a16:creationId xmlns:a16="http://schemas.microsoft.com/office/drawing/2014/main" id="{F67923FD-2209-E9C4-57EE-EA4B626B3650}"/>
              </a:ext>
            </a:extLst>
          </p:cNvPr>
          <p:cNvGrpSpPr/>
          <p:nvPr/>
        </p:nvGrpSpPr>
        <p:grpSpPr>
          <a:xfrm>
            <a:off x="-101600" y="864231"/>
            <a:ext cx="8298069" cy="270724"/>
            <a:chOff x="-101600" y="864231"/>
            <a:chExt cx="8298069" cy="270724"/>
          </a:xfrm>
        </p:grpSpPr>
        <p:sp>
          <p:nvSpPr>
            <p:cNvPr id="22" name="ZoneTexte 21">
              <a:extLst>
                <a:ext uri="{FF2B5EF4-FFF2-40B4-BE49-F238E27FC236}">
                  <a16:creationId xmlns:a16="http://schemas.microsoft.com/office/drawing/2014/main" id="{3CFC84D6-B0C7-D163-FB00-EEC7296A7034}"/>
                </a:ext>
              </a:extLst>
            </p:cNvPr>
            <p:cNvSpPr txBox="1"/>
            <p:nvPr/>
          </p:nvSpPr>
          <p:spPr>
            <a:xfrm>
              <a:off x="-101600" y="864231"/>
              <a:ext cx="1513681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sz="1100" dirty="0">
                  <a:solidFill>
                    <a:schemeClr val="bg1">
                      <a:lumMod val="75000"/>
                    </a:schemeClr>
                  </a:solidFill>
                  <a:latin typeface="Consolas" panose="020B0609020204030204" pitchFamily="49" charset="0"/>
                </a:rPr>
                <a:t>C:\Users\Clement&gt;</a:t>
              </a:r>
              <a:endParaRPr lang="fr-BE" sz="1100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</a:endParaRPr>
            </a:p>
          </p:txBody>
        </p:sp>
        <p:sp>
          <p:nvSpPr>
            <p:cNvPr id="23" name="ZoneTexte 22">
              <a:extLst>
                <a:ext uri="{FF2B5EF4-FFF2-40B4-BE49-F238E27FC236}">
                  <a16:creationId xmlns:a16="http://schemas.microsoft.com/office/drawing/2014/main" id="{3482D458-D555-4E3B-017D-8F107ECFFDC3}"/>
                </a:ext>
              </a:extLst>
            </p:cNvPr>
            <p:cNvSpPr txBox="1"/>
            <p:nvPr/>
          </p:nvSpPr>
          <p:spPr>
            <a:xfrm>
              <a:off x="1133785" y="873345"/>
              <a:ext cx="7062684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sz="1100" dirty="0">
                  <a:solidFill>
                    <a:srgbClr val="57D402"/>
                  </a:solidFill>
                  <a:latin typeface="Consolas" panose="020B0609020204030204" pitchFamily="49" charset="0"/>
                </a:rPr>
                <a:t>A hacker </a:t>
              </a:r>
              <a:r>
                <a:rPr lang="fr-FR" sz="1100" dirty="0" err="1">
                  <a:solidFill>
                    <a:srgbClr val="57D402"/>
                  </a:solidFill>
                  <a:latin typeface="Consolas" panose="020B0609020204030204" pitchFamily="49" charset="0"/>
                </a:rPr>
                <a:t>is</a:t>
              </a:r>
              <a:r>
                <a:rPr lang="fr-FR" sz="1100" dirty="0">
                  <a:solidFill>
                    <a:srgbClr val="57D402"/>
                  </a:solidFill>
                  <a:latin typeface="Consolas" panose="020B0609020204030204" pitchFamily="49" charset="0"/>
                </a:rPr>
                <a:t> </a:t>
              </a:r>
              <a:r>
                <a:rPr lang="fr-FR" sz="1100" dirty="0" err="1">
                  <a:solidFill>
                    <a:srgbClr val="57D402"/>
                  </a:solidFill>
                  <a:latin typeface="Consolas" panose="020B0609020204030204" pitchFamily="49" charset="0"/>
                </a:rPr>
                <a:t>someone</a:t>
              </a:r>
              <a:r>
                <a:rPr lang="fr-FR" sz="1100" dirty="0">
                  <a:solidFill>
                    <a:srgbClr val="57D402"/>
                  </a:solidFill>
                  <a:latin typeface="Consolas" panose="020B0609020204030204" pitchFamily="49" charset="0"/>
                </a:rPr>
                <a:t> </a:t>
              </a:r>
              <a:r>
                <a:rPr lang="fr-FR" sz="1100" dirty="0" err="1">
                  <a:solidFill>
                    <a:srgbClr val="57D402"/>
                  </a:solidFill>
                  <a:latin typeface="Consolas" panose="020B0609020204030204" pitchFamily="49" charset="0"/>
                </a:rPr>
                <a:t>who</a:t>
              </a:r>
              <a:r>
                <a:rPr lang="fr-FR" sz="1100" dirty="0">
                  <a:solidFill>
                    <a:srgbClr val="57D402"/>
                  </a:solidFill>
                  <a:latin typeface="Consolas" panose="020B0609020204030204" pitchFamily="49" charset="0"/>
                </a:rPr>
                <a:t> can, </a:t>
              </a:r>
              <a:r>
                <a:rPr lang="fr-FR" sz="1100" dirty="0" err="1">
                  <a:solidFill>
                    <a:srgbClr val="57D402"/>
                  </a:solidFill>
                  <a:latin typeface="Consolas" panose="020B0609020204030204" pitchFamily="49" charset="0"/>
                </a:rPr>
                <a:t>with</a:t>
              </a:r>
              <a:r>
                <a:rPr lang="fr-FR" sz="1100" dirty="0">
                  <a:solidFill>
                    <a:srgbClr val="57D402"/>
                  </a:solidFill>
                  <a:latin typeface="Consolas" panose="020B0609020204030204" pitchFamily="49" charset="0"/>
                </a:rPr>
                <a:t> </a:t>
              </a:r>
              <a:r>
                <a:rPr lang="fr-FR" sz="1100" dirty="0" err="1">
                  <a:solidFill>
                    <a:srgbClr val="57D402"/>
                  </a:solidFill>
                  <a:latin typeface="Consolas" panose="020B0609020204030204" pitchFamily="49" charset="0"/>
                </a:rPr>
                <a:t>some</a:t>
              </a:r>
              <a:r>
                <a:rPr lang="fr-FR" sz="1100" dirty="0">
                  <a:solidFill>
                    <a:srgbClr val="57D402"/>
                  </a:solidFill>
                  <a:latin typeface="Consolas" panose="020B0609020204030204" pitchFamily="49" charset="0"/>
                </a:rPr>
                <a:t> </a:t>
              </a:r>
              <a:r>
                <a:rPr lang="fr-FR" sz="1100" dirty="0" err="1">
                  <a:solidFill>
                    <a:srgbClr val="57D402"/>
                  </a:solidFill>
                  <a:latin typeface="Consolas" panose="020B0609020204030204" pitchFamily="49" charset="0"/>
                </a:rPr>
                <a:t>technical</a:t>
              </a:r>
              <a:r>
                <a:rPr lang="fr-FR" sz="1100" dirty="0">
                  <a:solidFill>
                    <a:srgbClr val="57D402"/>
                  </a:solidFill>
                  <a:latin typeface="Consolas" panose="020B0609020204030204" pitchFamily="49" charset="0"/>
                </a:rPr>
                <a:t> </a:t>
              </a:r>
              <a:r>
                <a:rPr lang="fr-FR" sz="1100" dirty="0" err="1">
                  <a:solidFill>
                    <a:srgbClr val="57D402"/>
                  </a:solidFill>
                  <a:latin typeface="Consolas" panose="020B0609020204030204" pitchFamily="49" charset="0"/>
                </a:rPr>
                <a:t>knowledge</a:t>
              </a:r>
              <a:r>
                <a:rPr lang="fr-FR" sz="1100" dirty="0">
                  <a:solidFill>
                    <a:srgbClr val="57D402"/>
                  </a:solidFill>
                  <a:latin typeface="Consolas" panose="020B0609020204030204" pitchFamily="49" charset="0"/>
                </a:rPr>
                <a:t>, break </a:t>
              </a:r>
              <a:r>
                <a:rPr lang="fr-FR" sz="1100" dirty="0" err="1">
                  <a:solidFill>
                    <a:srgbClr val="57D402"/>
                  </a:solidFill>
                  <a:latin typeface="Consolas" panose="020B0609020204030204" pitchFamily="49" charset="0"/>
                </a:rPr>
                <a:t>into</a:t>
              </a:r>
              <a:r>
                <a:rPr lang="fr-FR" sz="1100" dirty="0">
                  <a:solidFill>
                    <a:srgbClr val="57D402"/>
                  </a:solidFill>
                  <a:latin typeface="Consolas" panose="020B0609020204030204" pitchFamily="49" charset="0"/>
                </a:rPr>
                <a:t> computer </a:t>
              </a:r>
              <a:r>
                <a:rPr lang="fr-FR" sz="1100" dirty="0" err="1">
                  <a:solidFill>
                    <a:srgbClr val="57D402"/>
                  </a:solidFill>
                  <a:latin typeface="Consolas" panose="020B0609020204030204" pitchFamily="49" charset="0"/>
                </a:rPr>
                <a:t>systems</a:t>
              </a:r>
              <a:r>
                <a:rPr lang="fr-FR" sz="1100" dirty="0">
                  <a:solidFill>
                    <a:srgbClr val="57D402"/>
                  </a:solidFill>
                  <a:latin typeface="Consolas" panose="020B0609020204030204" pitchFamily="49" charset="0"/>
                </a:rPr>
                <a:t>.</a:t>
              </a:r>
              <a:endParaRPr lang="fr-BE" sz="1100" dirty="0">
                <a:solidFill>
                  <a:srgbClr val="57D402"/>
                </a:solidFill>
                <a:latin typeface="Consolas" panose="020B0609020204030204" pitchFamily="49" charset="0"/>
              </a:endParaRPr>
            </a:p>
          </p:txBody>
        </p:sp>
      </p:grpSp>
      <p:sp>
        <p:nvSpPr>
          <p:cNvPr id="27" name="ZoneTexte 26">
            <a:extLst>
              <a:ext uri="{FF2B5EF4-FFF2-40B4-BE49-F238E27FC236}">
                <a16:creationId xmlns:a16="http://schemas.microsoft.com/office/drawing/2014/main" id="{5C300142-D43D-9B62-AC98-535BD479A215}"/>
              </a:ext>
            </a:extLst>
          </p:cNvPr>
          <p:cNvSpPr txBox="1"/>
          <p:nvPr/>
        </p:nvSpPr>
        <p:spPr>
          <a:xfrm>
            <a:off x="-101600" y="1134955"/>
            <a:ext cx="151368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100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</a:rPr>
              <a:t>C:\Users\Clement&gt;</a:t>
            </a:r>
            <a:endParaRPr lang="fr-BE" sz="1100" dirty="0">
              <a:solidFill>
                <a:schemeClr val="bg1">
                  <a:lumMod val="75000"/>
                </a:schemeClr>
              </a:solidFill>
              <a:latin typeface="Consolas" panose="020B0609020204030204" pitchFamily="49" charset="0"/>
            </a:endParaRPr>
          </a:p>
        </p:txBody>
      </p:sp>
      <p:pic>
        <p:nvPicPr>
          <p:cNvPr id="30" name="Image 29">
            <a:extLst>
              <a:ext uri="{FF2B5EF4-FFF2-40B4-BE49-F238E27FC236}">
                <a16:creationId xmlns:a16="http://schemas.microsoft.com/office/drawing/2014/main" id="{2FDF3455-BDA3-3D34-2163-F2322AC490D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2036341"/>
            <a:ext cx="1894774" cy="2785318"/>
          </a:xfrm>
          <a:prstGeom prst="rect">
            <a:avLst/>
          </a:prstGeom>
        </p:spPr>
      </p:pic>
      <p:pic>
        <p:nvPicPr>
          <p:cNvPr id="31" name="Image 30">
            <a:extLst>
              <a:ext uri="{FF2B5EF4-FFF2-40B4-BE49-F238E27FC236}">
                <a16:creationId xmlns:a16="http://schemas.microsoft.com/office/drawing/2014/main" id="{A5208B33-8A3F-37C2-6C5F-583232B9D9B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2984" y="1990072"/>
            <a:ext cx="1904491" cy="2785318"/>
          </a:xfrm>
          <a:prstGeom prst="rect">
            <a:avLst/>
          </a:prstGeom>
        </p:spPr>
      </p:pic>
      <p:sp>
        <p:nvSpPr>
          <p:cNvPr id="33" name="ZoneTexte 32">
            <a:extLst>
              <a:ext uri="{FF2B5EF4-FFF2-40B4-BE49-F238E27FC236}">
                <a16:creationId xmlns:a16="http://schemas.microsoft.com/office/drawing/2014/main" id="{BAB95763-2648-139D-DE6D-292F4597E5FD}"/>
              </a:ext>
            </a:extLst>
          </p:cNvPr>
          <p:cNvSpPr txBox="1"/>
          <p:nvPr/>
        </p:nvSpPr>
        <p:spPr>
          <a:xfrm>
            <a:off x="1243013" y="1125841"/>
            <a:ext cx="4210249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100" dirty="0">
                <a:solidFill>
                  <a:srgbClr val="57D402"/>
                </a:solidFill>
                <a:latin typeface="Consolas" panose="020B0609020204030204" pitchFamily="49" charset="0"/>
              </a:rPr>
              <a:t>The </a:t>
            </a:r>
            <a:r>
              <a:rPr lang="fr-FR" sz="1100" dirty="0" err="1">
                <a:solidFill>
                  <a:srgbClr val="57D402"/>
                </a:solidFill>
                <a:latin typeface="Consolas" panose="020B0609020204030204" pitchFamily="49" charset="0"/>
              </a:rPr>
              <a:t>differences</a:t>
            </a:r>
            <a:r>
              <a:rPr lang="fr-FR" sz="1100" dirty="0">
                <a:solidFill>
                  <a:srgbClr val="57D402"/>
                </a:solidFill>
                <a:latin typeface="Consolas" panose="020B0609020204030204" pitchFamily="49" charset="0"/>
              </a:rPr>
              <a:t> </a:t>
            </a:r>
            <a:r>
              <a:rPr lang="fr-FR" sz="1100" dirty="0" err="1">
                <a:solidFill>
                  <a:srgbClr val="57D402"/>
                </a:solidFill>
                <a:latin typeface="Consolas" panose="020B0609020204030204" pitchFamily="49" charset="0"/>
              </a:rPr>
              <a:t>between</a:t>
            </a:r>
            <a:r>
              <a:rPr lang="fr-FR" sz="1100" dirty="0">
                <a:solidFill>
                  <a:srgbClr val="57D402"/>
                </a:solidFill>
                <a:latin typeface="Consolas" panose="020B0609020204030204" pitchFamily="49" charset="0"/>
              </a:rPr>
              <a:t> white </a:t>
            </a:r>
            <a:r>
              <a:rPr lang="fr-FR" sz="1100" dirty="0" err="1">
                <a:solidFill>
                  <a:srgbClr val="57D402"/>
                </a:solidFill>
                <a:latin typeface="Consolas" panose="020B0609020204030204" pitchFamily="49" charset="0"/>
              </a:rPr>
              <a:t>hats</a:t>
            </a:r>
            <a:r>
              <a:rPr lang="fr-FR" sz="1100" dirty="0">
                <a:solidFill>
                  <a:srgbClr val="57D402"/>
                </a:solidFill>
                <a:latin typeface="Consolas" panose="020B0609020204030204" pitchFamily="49" charset="0"/>
              </a:rPr>
              <a:t> and black </a:t>
            </a:r>
            <a:r>
              <a:rPr lang="fr-FR" sz="1100" dirty="0" err="1">
                <a:solidFill>
                  <a:srgbClr val="57D402"/>
                </a:solidFill>
                <a:latin typeface="Consolas" panose="020B0609020204030204" pitchFamily="49" charset="0"/>
              </a:rPr>
              <a:t>hats</a:t>
            </a:r>
            <a:r>
              <a:rPr lang="fr-FR" sz="1100" dirty="0">
                <a:solidFill>
                  <a:srgbClr val="57D402"/>
                </a:solidFill>
                <a:latin typeface="Consolas" panose="020B0609020204030204" pitchFamily="49" charset="0"/>
              </a:rPr>
              <a:t>.</a:t>
            </a:r>
            <a:endParaRPr lang="fr-BE" sz="1100" dirty="0">
              <a:solidFill>
                <a:srgbClr val="57D402"/>
              </a:solidFill>
              <a:latin typeface="Consolas" panose="020B0609020204030204" pitchFamily="49" charset="0"/>
            </a:endParaRPr>
          </a:p>
        </p:txBody>
      </p:sp>
      <p:sp>
        <p:nvSpPr>
          <p:cNvPr id="38" name="ZoneTexte 37">
            <a:extLst>
              <a:ext uri="{FF2B5EF4-FFF2-40B4-BE49-F238E27FC236}">
                <a16:creationId xmlns:a16="http://schemas.microsoft.com/office/drawing/2014/main" id="{C66CE357-512A-0FAE-2B4A-437C9C77F6A2}"/>
              </a:ext>
            </a:extLst>
          </p:cNvPr>
          <p:cNvSpPr txBox="1"/>
          <p:nvPr/>
        </p:nvSpPr>
        <p:spPr>
          <a:xfrm>
            <a:off x="2759075" y="1990072"/>
            <a:ext cx="2876550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100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</a:rPr>
              <a:t>###################################</a:t>
            </a:r>
          </a:p>
          <a:p>
            <a:r>
              <a:rPr lang="fr-FR" sz="1100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</a:rPr>
              <a:t>#                                 #    </a:t>
            </a:r>
          </a:p>
          <a:p>
            <a:r>
              <a:rPr lang="fr-FR" sz="1100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</a:rPr>
              <a:t>#  </a:t>
            </a:r>
            <a:r>
              <a:rPr lang="fr-FR" sz="1100" dirty="0">
                <a:solidFill>
                  <a:srgbClr val="57D402"/>
                </a:solidFill>
                <a:latin typeface="Consolas" panose="020B0609020204030204" pitchFamily="49" charset="0"/>
              </a:rPr>
              <a:t>- Hunt bugs                    </a:t>
            </a:r>
            <a:r>
              <a:rPr lang="fr-FR" sz="1100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</a:rPr>
              <a:t>#</a:t>
            </a:r>
          </a:p>
          <a:p>
            <a:r>
              <a:rPr lang="fr-FR" sz="1100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</a:rPr>
              <a:t>#  </a:t>
            </a:r>
            <a:r>
              <a:rPr lang="fr-FR" sz="1100" dirty="0">
                <a:solidFill>
                  <a:srgbClr val="57D402"/>
                </a:solidFill>
                <a:latin typeface="Consolas" panose="020B0609020204030204" pitchFamily="49" charset="0"/>
              </a:rPr>
              <a:t>- Try to close </a:t>
            </a:r>
            <a:r>
              <a:rPr lang="fr-FR" sz="1100" dirty="0" err="1">
                <a:solidFill>
                  <a:srgbClr val="57D402"/>
                </a:solidFill>
                <a:latin typeface="Consolas" panose="020B0609020204030204" pitchFamily="49" charset="0"/>
              </a:rPr>
              <a:t>security</a:t>
            </a:r>
            <a:r>
              <a:rPr lang="fr-FR" sz="1100" dirty="0">
                <a:solidFill>
                  <a:srgbClr val="57D402"/>
                </a:solidFill>
                <a:latin typeface="Consolas" panose="020B0609020204030204" pitchFamily="49" charset="0"/>
              </a:rPr>
              <a:t> </a:t>
            </a:r>
            <a:r>
              <a:rPr lang="fr-FR" sz="1100" dirty="0" err="1">
                <a:solidFill>
                  <a:srgbClr val="57D402"/>
                </a:solidFill>
                <a:latin typeface="Consolas" panose="020B0609020204030204" pitchFamily="49" charset="0"/>
              </a:rPr>
              <a:t>holes</a:t>
            </a:r>
            <a:r>
              <a:rPr lang="fr-FR" sz="1100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</a:rPr>
              <a:t>  #</a:t>
            </a:r>
          </a:p>
          <a:p>
            <a:r>
              <a:rPr lang="fr-FR" sz="1100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</a:rPr>
              <a:t>#  </a:t>
            </a:r>
            <a:r>
              <a:rPr lang="fr-FR" sz="1100" dirty="0">
                <a:solidFill>
                  <a:srgbClr val="57D402"/>
                </a:solidFill>
                <a:latin typeface="Consolas" panose="020B0609020204030204" pitchFamily="49" charset="0"/>
              </a:rPr>
              <a:t>- Are </a:t>
            </a:r>
            <a:r>
              <a:rPr lang="fr-FR" sz="1100" dirty="0" err="1">
                <a:solidFill>
                  <a:srgbClr val="57D402"/>
                </a:solidFill>
                <a:latin typeface="Consolas" panose="020B0609020204030204" pitchFamily="49" charset="0"/>
              </a:rPr>
              <a:t>hired</a:t>
            </a:r>
            <a:r>
              <a:rPr lang="fr-FR" sz="1100" dirty="0">
                <a:solidFill>
                  <a:srgbClr val="57D402"/>
                </a:solidFill>
                <a:latin typeface="Consolas" panose="020B0609020204030204" pitchFamily="49" charset="0"/>
              </a:rPr>
              <a:t> by </a:t>
            </a:r>
            <a:r>
              <a:rPr lang="fr-FR" sz="1100" dirty="0" err="1">
                <a:solidFill>
                  <a:srgbClr val="57D402"/>
                </a:solidFill>
                <a:latin typeface="Consolas" panose="020B0609020204030204" pitchFamily="49" charset="0"/>
              </a:rPr>
              <a:t>companies</a:t>
            </a:r>
            <a:r>
              <a:rPr lang="fr-FR" sz="1100" dirty="0">
                <a:solidFill>
                  <a:srgbClr val="57D402"/>
                </a:solidFill>
                <a:latin typeface="Consolas" panose="020B0609020204030204" pitchFamily="49" charset="0"/>
              </a:rPr>
              <a:t> to    </a:t>
            </a:r>
            <a:r>
              <a:rPr lang="fr-FR" sz="1100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</a:rPr>
              <a:t>#</a:t>
            </a:r>
          </a:p>
          <a:p>
            <a:r>
              <a:rPr lang="fr-FR" sz="1100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</a:rPr>
              <a:t>#    </a:t>
            </a:r>
            <a:r>
              <a:rPr lang="fr-FR" sz="1100" dirty="0" err="1">
                <a:solidFill>
                  <a:srgbClr val="57D402"/>
                </a:solidFill>
                <a:latin typeface="Consolas" panose="020B0609020204030204" pitchFamily="49" charset="0"/>
              </a:rPr>
              <a:t>perform</a:t>
            </a:r>
            <a:r>
              <a:rPr lang="fr-FR" sz="1100" dirty="0">
                <a:solidFill>
                  <a:srgbClr val="57D402"/>
                </a:solidFill>
                <a:latin typeface="Consolas" panose="020B0609020204030204" pitchFamily="49" charset="0"/>
              </a:rPr>
              <a:t> </a:t>
            </a:r>
            <a:r>
              <a:rPr lang="fr-FR" sz="1100" dirty="0" err="1">
                <a:solidFill>
                  <a:srgbClr val="57D402"/>
                </a:solidFill>
                <a:latin typeface="Consolas" panose="020B0609020204030204" pitchFamily="49" charset="0"/>
              </a:rPr>
              <a:t>security</a:t>
            </a:r>
            <a:r>
              <a:rPr lang="fr-FR" sz="1100" dirty="0">
                <a:solidFill>
                  <a:srgbClr val="57D402"/>
                </a:solidFill>
                <a:latin typeface="Consolas" panose="020B0609020204030204" pitchFamily="49" charset="0"/>
              </a:rPr>
              <a:t> </a:t>
            </a:r>
            <a:r>
              <a:rPr lang="fr-FR" sz="1100" dirty="0" err="1">
                <a:solidFill>
                  <a:srgbClr val="57D402"/>
                </a:solidFill>
                <a:latin typeface="Consolas" panose="020B0609020204030204" pitchFamily="49" charset="0"/>
              </a:rPr>
              <a:t>evaluations</a:t>
            </a:r>
            <a:r>
              <a:rPr lang="fr-FR" sz="1100" dirty="0">
                <a:solidFill>
                  <a:srgbClr val="57D402"/>
                </a:solidFill>
                <a:latin typeface="Consolas" panose="020B0609020204030204" pitchFamily="49" charset="0"/>
              </a:rPr>
              <a:t> </a:t>
            </a:r>
            <a:r>
              <a:rPr lang="fr-FR" sz="1100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</a:rPr>
              <a:t>#</a:t>
            </a:r>
          </a:p>
          <a:p>
            <a:r>
              <a:rPr lang="fr-FR" sz="1100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</a:rPr>
              <a:t>#                                 #</a:t>
            </a:r>
          </a:p>
          <a:p>
            <a:r>
              <a:rPr lang="fr-FR" sz="1100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</a:rPr>
              <a:t>###################################</a:t>
            </a:r>
            <a:endParaRPr lang="fr-BE" sz="1100" dirty="0">
              <a:solidFill>
                <a:schemeClr val="bg1">
                  <a:lumMod val="75000"/>
                </a:schemeClr>
              </a:solidFill>
              <a:latin typeface="Consolas" panose="020B0609020204030204" pitchFamily="49" charset="0"/>
            </a:endParaRPr>
          </a:p>
        </p:txBody>
      </p:sp>
      <p:sp>
        <p:nvSpPr>
          <p:cNvPr id="40" name="ZoneTexte 39">
            <a:extLst>
              <a:ext uri="{FF2B5EF4-FFF2-40B4-BE49-F238E27FC236}">
                <a16:creationId xmlns:a16="http://schemas.microsoft.com/office/drawing/2014/main" id="{A6D5E814-5657-37D4-A29E-49DD672D463F}"/>
              </a:ext>
            </a:extLst>
          </p:cNvPr>
          <p:cNvSpPr txBox="1"/>
          <p:nvPr/>
        </p:nvSpPr>
        <p:spPr>
          <a:xfrm>
            <a:off x="8196469" y="2008300"/>
            <a:ext cx="2876550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100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</a:rPr>
              <a:t>###################################</a:t>
            </a:r>
          </a:p>
          <a:p>
            <a:r>
              <a:rPr lang="fr-FR" sz="1100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</a:rPr>
              <a:t>#                                 #    </a:t>
            </a:r>
          </a:p>
          <a:p>
            <a:r>
              <a:rPr lang="fr-FR" sz="1100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</a:rPr>
              <a:t>#  </a:t>
            </a:r>
            <a:r>
              <a:rPr lang="fr-FR" sz="1100" dirty="0">
                <a:solidFill>
                  <a:srgbClr val="57D402"/>
                </a:solidFill>
                <a:latin typeface="Consolas" panose="020B0609020204030204" pitchFamily="49" charset="0"/>
              </a:rPr>
              <a:t>- </a:t>
            </a:r>
            <a:r>
              <a:rPr lang="fr-FR" sz="1100" dirty="0" err="1">
                <a:solidFill>
                  <a:srgbClr val="57D402"/>
                </a:solidFill>
                <a:latin typeface="Consolas" panose="020B0609020204030204" pitchFamily="49" charset="0"/>
              </a:rPr>
              <a:t>Malicious</a:t>
            </a:r>
            <a:r>
              <a:rPr lang="fr-FR" sz="1100" dirty="0">
                <a:solidFill>
                  <a:srgbClr val="57D402"/>
                </a:solidFill>
                <a:latin typeface="Consolas" panose="020B0609020204030204" pitchFamily="49" charset="0"/>
              </a:rPr>
              <a:t> </a:t>
            </a:r>
            <a:r>
              <a:rPr lang="fr-FR" sz="1100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</a:rPr>
              <a:t>                   #</a:t>
            </a:r>
          </a:p>
          <a:p>
            <a:r>
              <a:rPr lang="fr-FR" sz="1100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</a:rPr>
              <a:t>#  </a:t>
            </a:r>
            <a:r>
              <a:rPr lang="fr-FR" sz="1100" dirty="0">
                <a:solidFill>
                  <a:srgbClr val="57D402"/>
                </a:solidFill>
                <a:latin typeface="Consolas" panose="020B0609020204030204" pitchFamily="49" charset="0"/>
              </a:rPr>
              <a:t>- </a:t>
            </a:r>
            <a:r>
              <a:rPr lang="fr-FR" sz="1100" dirty="0" err="1">
                <a:solidFill>
                  <a:srgbClr val="57D402"/>
                </a:solidFill>
                <a:latin typeface="Consolas" panose="020B0609020204030204" pitchFamily="49" charset="0"/>
              </a:rPr>
              <a:t>Steal</a:t>
            </a:r>
            <a:r>
              <a:rPr lang="fr-FR" sz="1100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</a:rPr>
              <a:t>                        #</a:t>
            </a:r>
          </a:p>
          <a:p>
            <a:r>
              <a:rPr lang="fr-FR" sz="1100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</a:rPr>
              <a:t>#  </a:t>
            </a:r>
            <a:r>
              <a:rPr lang="fr-FR" sz="1100" dirty="0">
                <a:solidFill>
                  <a:srgbClr val="57D402"/>
                </a:solidFill>
                <a:latin typeface="Consolas" panose="020B0609020204030204" pitchFamily="49" charset="0"/>
              </a:rPr>
              <a:t>- Exploit</a:t>
            </a:r>
            <a:r>
              <a:rPr lang="fr-FR" sz="1100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</a:rPr>
              <a:t>                      #</a:t>
            </a:r>
          </a:p>
          <a:p>
            <a:r>
              <a:rPr lang="fr-FR" sz="1100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</a:rPr>
              <a:t>#  </a:t>
            </a:r>
            <a:r>
              <a:rPr lang="fr-FR" sz="1100" dirty="0">
                <a:solidFill>
                  <a:srgbClr val="57D402"/>
                </a:solidFill>
                <a:latin typeface="Consolas" panose="020B0609020204030204" pitchFamily="49" charset="0"/>
              </a:rPr>
              <a:t>- </a:t>
            </a:r>
            <a:r>
              <a:rPr lang="fr-FR" sz="1100" dirty="0" err="1">
                <a:solidFill>
                  <a:srgbClr val="57D402"/>
                </a:solidFill>
                <a:latin typeface="Consolas" panose="020B0609020204030204" pitchFamily="49" charset="0"/>
              </a:rPr>
              <a:t>Sell</a:t>
            </a:r>
            <a:r>
              <a:rPr lang="fr-FR" sz="1100" dirty="0">
                <a:solidFill>
                  <a:srgbClr val="57D402"/>
                </a:solidFill>
                <a:latin typeface="Consolas" panose="020B0609020204030204" pitchFamily="49" charset="0"/>
              </a:rPr>
              <a:t> </a:t>
            </a:r>
            <a:r>
              <a:rPr lang="fr-FR" sz="1100" dirty="0" err="1">
                <a:solidFill>
                  <a:srgbClr val="57D402"/>
                </a:solidFill>
                <a:latin typeface="Consolas" panose="020B0609020204030204" pitchFamily="49" charset="0"/>
              </a:rPr>
              <a:t>vulnerabilities</a:t>
            </a:r>
            <a:r>
              <a:rPr lang="fr-FR" sz="1100" dirty="0">
                <a:solidFill>
                  <a:srgbClr val="57D402"/>
                </a:solidFill>
                <a:latin typeface="Consolas" panose="020B0609020204030204" pitchFamily="49" charset="0"/>
              </a:rPr>
              <a:t> &amp; data </a:t>
            </a:r>
            <a:r>
              <a:rPr lang="fr-FR" sz="1100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</a:rPr>
              <a:t> #</a:t>
            </a:r>
          </a:p>
          <a:p>
            <a:r>
              <a:rPr lang="fr-FR" sz="1100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</a:rPr>
              <a:t>#                                 #  </a:t>
            </a:r>
          </a:p>
          <a:p>
            <a:r>
              <a:rPr lang="fr-FR" sz="1100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</a:rPr>
              <a:t>###################################</a:t>
            </a:r>
            <a:endParaRPr lang="fr-BE" sz="1100" dirty="0">
              <a:solidFill>
                <a:schemeClr val="bg1">
                  <a:lumMod val="75000"/>
                </a:schemeClr>
              </a:solidFill>
              <a:latin typeface="Consolas" panose="020B0609020204030204" pitchFamily="49" charset="0"/>
            </a:endParaRPr>
          </a:p>
        </p:txBody>
      </p:sp>
      <p:sp>
        <p:nvSpPr>
          <p:cNvPr id="42" name="ZoneTexte 41">
            <a:extLst>
              <a:ext uri="{FF2B5EF4-FFF2-40B4-BE49-F238E27FC236}">
                <a16:creationId xmlns:a16="http://schemas.microsoft.com/office/drawing/2014/main" id="{0FD75B25-D62C-4B58-FD36-4F802AABBAF0}"/>
              </a:ext>
            </a:extLst>
          </p:cNvPr>
          <p:cNvSpPr txBox="1"/>
          <p:nvPr/>
        </p:nvSpPr>
        <p:spPr>
          <a:xfrm>
            <a:off x="-101600" y="5238092"/>
            <a:ext cx="151368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100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</a:rPr>
              <a:t>C:\Users\Clement&gt;</a:t>
            </a:r>
            <a:endParaRPr lang="fr-BE" sz="1100" dirty="0">
              <a:solidFill>
                <a:schemeClr val="bg1">
                  <a:lumMod val="75000"/>
                </a:schemeClr>
              </a:solidFill>
              <a:latin typeface="Consolas" panose="020B0609020204030204" pitchFamily="49" charset="0"/>
            </a:endParaRPr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2" name="Modèle 3D 1" descr="Ordinateur portable">
                <a:extLst>
                  <a:ext uri="{FF2B5EF4-FFF2-40B4-BE49-F238E27FC236}">
                    <a16:creationId xmlns:a16="http://schemas.microsoft.com/office/drawing/2014/main" id="{BD1A3B1E-C344-BA77-8154-732CE1A7EDCE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782904147"/>
                  </p:ext>
                </p:extLst>
              </p:nvPr>
            </p:nvGraphicFramePr>
            <p:xfrm>
              <a:off x="1870942" y="185454"/>
              <a:ext cx="8459444" cy="5799201"/>
            </p:xfrm>
            <a:graphic>
              <a:graphicData uri="http://schemas.microsoft.com/office/drawing/2017/model3d">
                <am3d:model3d r:embed="rId5">
                  <am3d:spPr>
                    <a:xfrm>
                      <a:off x="0" y="0"/>
                      <a:ext cx="8459444" cy="5799201"/>
                    </a:xfrm>
                    <a:prstGeom prst="rect">
                      <a:avLst/>
                    </a:prstGeom>
                  </am3d:spPr>
                  <am3d:camera>
                    <am3d:pos x="0" y="0" z="65422528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3145800" d="1000000"/>
                    <am3d:preTrans dx="-543" dy="-12469323" dz="2456953"/>
                    <am3d:scale>
                      <am3d:sx n="1000000" d="1000000"/>
                      <am3d:sy n="1000000" d="1000000"/>
                      <am3d:sz n="1000000" d="1000000"/>
                    </am3d:scale>
                    <am3d:rot/>
                    <am3d:postTrans dx="0" dy="0" dz="0"/>
                  </am3d:trans>
                  <am3d:raster rName="Office3DRenderer" rVer="16.0.8326">
                    <am3d:blip r:embed="rId6"/>
                  </am3d:raster>
                  <am3d:objViewport viewportSz="10367499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2" name="Modèle 3D 1" descr="Ordinateur portable">
                <a:extLst>
                  <a:ext uri="{FF2B5EF4-FFF2-40B4-BE49-F238E27FC236}">
                    <a16:creationId xmlns:a16="http://schemas.microsoft.com/office/drawing/2014/main" id="{BD1A3B1E-C344-BA77-8154-732CE1A7EDCE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1870942" y="185454"/>
                <a:ext cx="8459444" cy="5799201"/>
              </a:xfrm>
              <a:prstGeom prst="rect">
                <a:avLst/>
              </a:prstGeom>
            </p:spPr>
          </p:pic>
        </mc:Fallback>
      </mc:AlternateContent>
      <p:cxnSp>
        <p:nvCxnSpPr>
          <p:cNvPr id="3" name="Connecteur droit 2">
            <a:extLst>
              <a:ext uri="{FF2B5EF4-FFF2-40B4-BE49-F238E27FC236}">
                <a16:creationId xmlns:a16="http://schemas.microsoft.com/office/drawing/2014/main" id="{736E3B8D-E462-7FD2-8D75-3D476FEF239A}"/>
              </a:ext>
            </a:extLst>
          </p:cNvPr>
          <p:cNvCxnSpPr>
            <a:cxnSpLocks/>
          </p:cNvCxnSpPr>
          <p:nvPr/>
        </p:nvCxnSpPr>
        <p:spPr>
          <a:xfrm>
            <a:off x="1335881" y="5416645"/>
            <a:ext cx="76200" cy="0"/>
          </a:xfrm>
          <a:prstGeom prst="line">
            <a:avLst/>
          </a:prstGeom>
          <a:ln w="381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Image 5">
            <a:extLst>
              <a:ext uri="{FF2B5EF4-FFF2-40B4-BE49-F238E27FC236}">
                <a16:creationId xmlns:a16="http://schemas.microsoft.com/office/drawing/2014/main" id="{578812C0-0D5F-095C-6934-8EB3F3342FC0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506067" y="1434096"/>
            <a:ext cx="5208029" cy="29398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916830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 advClick="0" advTm="500">
        <p159:morph option="byObject"/>
      </p:transition>
    </mc:Choice>
    <mc:Fallback xmlns="">
      <p:transition spd="slow" advClick="0" advTm="5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7" presetClass="emph" presetSubtype="2" repeatCount="indefinite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0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rgbClr val="333333"/>
                                      </p:to>
                                    </p:animClr>
                                    <p:set>
                                      <p:cBhvr>
                                        <p:cTn id="11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2" name="Modèle 3D 1" descr="Ordinateur portable">
                <a:extLst>
                  <a:ext uri="{FF2B5EF4-FFF2-40B4-BE49-F238E27FC236}">
                    <a16:creationId xmlns:a16="http://schemas.microsoft.com/office/drawing/2014/main" id="{BD1A3B1E-C344-BA77-8154-732CE1A7EDCE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487030558"/>
                  </p:ext>
                </p:extLst>
              </p:nvPr>
            </p:nvGraphicFramePr>
            <p:xfrm>
              <a:off x="-3743050" y="-2846127"/>
              <a:ext cx="19678099" cy="13411491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19678099" cy="13411491"/>
                    </a:xfrm>
                    <a:prstGeom prst="rect">
                      <a:avLst/>
                    </a:prstGeom>
                  </am3d:spPr>
                  <am3d:camera>
                    <am3d:pos x="0" y="0" z="65422528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3145800" d="1000000"/>
                    <am3d:preTrans dx="-543" dy="-12469323" dz="2456953"/>
                    <am3d:scale>
                      <am3d:sx n="1000000" d="1000000"/>
                      <am3d:sy n="1000000" d="1000000"/>
                      <am3d:sz n="1000000" d="1000000"/>
                    </am3d:scale>
                    <am3d:rot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24306844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2" name="Modèle 3D 1" descr="Ordinateur portable">
                <a:extLst>
                  <a:ext uri="{FF2B5EF4-FFF2-40B4-BE49-F238E27FC236}">
                    <a16:creationId xmlns:a16="http://schemas.microsoft.com/office/drawing/2014/main" id="{BD1A3B1E-C344-BA77-8154-732CE1A7EDCE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-3743050" y="-2846127"/>
                <a:ext cx="19678099" cy="13411491"/>
              </a:xfrm>
              <a:prstGeom prst="rect">
                <a:avLst/>
              </a:prstGeom>
            </p:spPr>
          </p:pic>
        </mc:Fallback>
      </mc:AlternateContent>
      <p:cxnSp>
        <p:nvCxnSpPr>
          <p:cNvPr id="3" name="Connecteur droit 2">
            <a:extLst>
              <a:ext uri="{FF2B5EF4-FFF2-40B4-BE49-F238E27FC236}">
                <a16:creationId xmlns:a16="http://schemas.microsoft.com/office/drawing/2014/main" id="{736E3B8D-E462-7FD2-8D75-3D476FEF239A}"/>
              </a:ext>
            </a:extLst>
          </p:cNvPr>
          <p:cNvCxnSpPr>
            <a:cxnSpLocks/>
          </p:cNvCxnSpPr>
          <p:nvPr/>
        </p:nvCxnSpPr>
        <p:spPr>
          <a:xfrm>
            <a:off x="1335881" y="5416645"/>
            <a:ext cx="76200" cy="0"/>
          </a:xfrm>
          <a:prstGeom prst="line">
            <a:avLst/>
          </a:prstGeom>
          <a:ln w="381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Image 5">
            <a:extLst>
              <a:ext uri="{FF2B5EF4-FFF2-40B4-BE49-F238E27FC236}">
                <a16:creationId xmlns:a16="http://schemas.microsoft.com/office/drawing/2014/main" id="{578812C0-0D5F-095C-6934-8EB3F3342FC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822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008213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 advClick="0" advTm="500">
        <p159:morph option="byObject"/>
      </p:transition>
    </mc:Choice>
    <mc:Fallback xmlns="">
      <p:transition spd="slow" advClick="0" advTm="5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3">
            <a:extLst>
              <a:ext uri="{FF2B5EF4-FFF2-40B4-BE49-F238E27FC236}">
                <a16:creationId xmlns:a16="http://schemas.microsoft.com/office/drawing/2014/main" id="{0D673CA6-96C1-E581-5DE8-CF6BD7708EB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24245"/>
            <a:ext cx="12192000" cy="6882245"/>
          </a:xfrm>
          <a:prstGeom prst="rect">
            <a:avLst/>
          </a:prstGeom>
        </p:spPr>
      </p:pic>
      <p:pic>
        <p:nvPicPr>
          <p:cNvPr id="8" name="Image 7">
            <a:extLst>
              <a:ext uri="{FF2B5EF4-FFF2-40B4-BE49-F238E27FC236}">
                <a16:creationId xmlns:a16="http://schemas.microsoft.com/office/drawing/2014/main" id="{4D52DB11-F32A-D71E-CDFA-8B8CBAD711D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31" t="949" b="780"/>
          <a:stretch/>
        </p:blipFill>
        <p:spPr>
          <a:xfrm>
            <a:off x="632460" y="220981"/>
            <a:ext cx="10927080" cy="5912834"/>
          </a:xfrm>
          <a:prstGeom prst="rect">
            <a:avLst/>
          </a:prstGeom>
        </p:spPr>
      </p:pic>
      <p:sp>
        <p:nvSpPr>
          <p:cNvPr id="9" name="ZoneTexte 8">
            <a:extLst>
              <a:ext uri="{FF2B5EF4-FFF2-40B4-BE49-F238E27FC236}">
                <a16:creationId xmlns:a16="http://schemas.microsoft.com/office/drawing/2014/main" id="{F146627C-9D8B-F0E9-0436-379C309202DC}"/>
              </a:ext>
            </a:extLst>
          </p:cNvPr>
          <p:cNvSpPr txBox="1"/>
          <p:nvPr/>
        </p:nvSpPr>
        <p:spPr>
          <a:xfrm>
            <a:off x="3547110" y="1544978"/>
            <a:ext cx="509778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400" u="sng" dirty="0">
                <a:latin typeface="Bahnschrift" panose="020B0502040204020203" pitchFamily="34" charset="0"/>
              </a:rPr>
              <a:t>The </a:t>
            </a:r>
            <a:r>
              <a:rPr lang="fr-FR" sz="2400" u="sng" dirty="0" err="1">
                <a:latin typeface="Bahnschrift" panose="020B0502040204020203" pitchFamily="34" charset="0"/>
              </a:rPr>
              <a:t>different</a:t>
            </a:r>
            <a:r>
              <a:rPr lang="fr-FR" sz="2400" u="sng" dirty="0">
                <a:latin typeface="Bahnschrift" panose="020B0502040204020203" pitchFamily="34" charset="0"/>
              </a:rPr>
              <a:t> </a:t>
            </a:r>
            <a:r>
              <a:rPr lang="fr-FR" sz="2400" u="sng" dirty="0" err="1">
                <a:latin typeface="Bahnschrift" panose="020B0502040204020203" pitchFamily="34" charset="0"/>
              </a:rPr>
              <a:t>kind</a:t>
            </a:r>
            <a:r>
              <a:rPr lang="fr-FR" sz="2400" u="sng" dirty="0">
                <a:latin typeface="Bahnschrift" panose="020B0502040204020203" pitchFamily="34" charset="0"/>
              </a:rPr>
              <a:t> of Cyber </a:t>
            </a:r>
            <a:r>
              <a:rPr lang="fr-FR" sz="2400" u="sng" dirty="0" err="1">
                <a:latin typeface="Bahnschrift" panose="020B0502040204020203" pitchFamily="34" charset="0"/>
              </a:rPr>
              <a:t>Attacks</a:t>
            </a:r>
            <a:endParaRPr lang="fr-BE" sz="2400" u="sng" dirty="0">
              <a:latin typeface="Bahnschrift" panose="020B0502040204020203" pitchFamily="34" charset="0"/>
            </a:endParaRPr>
          </a:p>
        </p:txBody>
      </p:sp>
      <p:grpSp>
        <p:nvGrpSpPr>
          <p:cNvPr id="14" name="Groupe 13">
            <a:extLst>
              <a:ext uri="{FF2B5EF4-FFF2-40B4-BE49-F238E27FC236}">
                <a16:creationId xmlns:a16="http://schemas.microsoft.com/office/drawing/2014/main" id="{5C6CF18A-ED01-0D6C-D3AC-4D1147A9B4AD}"/>
              </a:ext>
            </a:extLst>
          </p:cNvPr>
          <p:cNvGrpSpPr/>
          <p:nvPr/>
        </p:nvGrpSpPr>
        <p:grpSpPr>
          <a:xfrm>
            <a:off x="2819400" y="2389924"/>
            <a:ext cx="812800" cy="572965"/>
            <a:chOff x="2819400" y="2389924"/>
            <a:chExt cx="812800" cy="572965"/>
          </a:xfrm>
        </p:grpSpPr>
        <p:sp>
          <p:nvSpPr>
            <p:cNvPr id="10" name="ZoneTexte 9">
              <a:extLst>
                <a:ext uri="{FF2B5EF4-FFF2-40B4-BE49-F238E27FC236}">
                  <a16:creationId xmlns:a16="http://schemas.microsoft.com/office/drawing/2014/main" id="{D998275E-4A5B-AECC-5619-A58C7A2C49DB}"/>
                </a:ext>
              </a:extLst>
            </p:cNvPr>
            <p:cNvSpPr txBox="1"/>
            <p:nvPr/>
          </p:nvSpPr>
          <p:spPr>
            <a:xfrm>
              <a:off x="2819400" y="2491740"/>
              <a:ext cx="8128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dirty="0" err="1"/>
                <a:t>coding</a:t>
              </a:r>
              <a:endParaRPr lang="fr-BE" dirty="0"/>
            </a:p>
          </p:txBody>
        </p:sp>
        <p:sp>
          <p:nvSpPr>
            <p:cNvPr id="13" name="Signe de multiplication 12">
              <a:extLst>
                <a:ext uri="{FF2B5EF4-FFF2-40B4-BE49-F238E27FC236}">
                  <a16:creationId xmlns:a16="http://schemas.microsoft.com/office/drawing/2014/main" id="{1E2467EB-1DC0-75AE-8825-F9DF4CF22FCD}"/>
                </a:ext>
              </a:extLst>
            </p:cNvPr>
            <p:cNvSpPr/>
            <p:nvPr/>
          </p:nvSpPr>
          <p:spPr>
            <a:xfrm>
              <a:off x="2833370" y="2389924"/>
              <a:ext cx="784860" cy="572965"/>
            </a:xfrm>
            <a:prstGeom prst="mathMultiply">
              <a:avLst>
                <a:gd name="adj1" fmla="val 3520"/>
              </a:avLst>
            </a:prstGeom>
            <a:solidFill>
              <a:srgbClr val="C00000"/>
            </a:solidFill>
            <a:ln w="9525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BE"/>
            </a:p>
          </p:txBody>
        </p:sp>
      </p:grpSp>
      <p:grpSp>
        <p:nvGrpSpPr>
          <p:cNvPr id="17" name="Groupe 16">
            <a:extLst>
              <a:ext uri="{FF2B5EF4-FFF2-40B4-BE49-F238E27FC236}">
                <a16:creationId xmlns:a16="http://schemas.microsoft.com/office/drawing/2014/main" id="{B7C10B39-82E5-148C-A3D4-864F6F301234}"/>
              </a:ext>
            </a:extLst>
          </p:cNvPr>
          <p:cNvGrpSpPr/>
          <p:nvPr/>
        </p:nvGrpSpPr>
        <p:grpSpPr>
          <a:xfrm>
            <a:off x="2771775" y="2783567"/>
            <a:ext cx="1009650" cy="572965"/>
            <a:chOff x="2911475" y="2774872"/>
            <a:chExt cx="1009650" cy="572965"/>
          </a:xfrm>
        </p:grpSpPr>
        <p:sp>
          <p:nvSpPr>
            <p:cNvPr id="11" name="ZoneTexte 10">
              <a:extLst>
                <a:ext uri="{FF2B5EF4-FFF2-40B4-BE49-F238E27FC236}">
                  <a16:creationId xmlns:a16="http://schemas.microsoft.com/office/drawing/2014/main" id="{34F80F7D-E76A-2538-EBEF-D01C7B009936}"/>
                </a:ext>
              </a:extLst>
            </p:cNvPr>
            <p:cNvSpPr txBox="1"/>
            <p:nvPr/>
          </p:nvSpPr>
          <p:spPr>
            <a:xfrm>
              <a:off x="2911475" y="2861072"/>
              <a:ext cx="100965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dirty="0" err="1"/>
                <a:t>scripting</a:t>
              </a:r>
              <a:endParaRPr lang="fr-BE" dirty="0"/>
            </a:p>
          </p:txBody>
        </p:sp>
        <p:sp>
          <p:nvSpPr>
            <p:cNvPr id="16" name="Signe de multiplication 15">
              <a:extLst>
                <a:ext uri="{FF2B5EF4-FFF2-40B4-BE49-F238E27FC236}">
                  <a16:creationId xmlns:a16="http://schemas.microsoft.com/office/drawing/2014/main" id="{FB20CEA5-8CFA-A8EA-90D5-BFAB341F8612}"/>
                </a:ext>
              </a:extLst>
            </p:cNvPr>
            <p:cNvSpPr/>
            <p:nvPr/>
          </p:nvSpPr>
          <p:spPr>
            <a:xfrm>
              <a:off x="2998788" y="2774872"/>
              <a:ext cx="784860" cy="572965"/>
            </a:xfrm>
            <a:prstGeom prst="mathMultiply">
              <a:avLst>
                <a:gd name="adj1" fmla="val 3520"/>
              </a:avLst>
            </a:prstGeom>
            <a:solidFill>
              <a:srgbClr val="C00000"/>
            </a:solidFill>
            <a:ln w="9525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BE"/>
            </a:p>
          </p:txBody>
        </p:sp>
      </p:grpSp>
      <p:sp>
        <p:nvSpPr>
          <p:cNvPr id="18" name="Flèche : droite 17">
            <a:extLst>
              <a:ext uri="{FF2B5EF4-FFF2-40B4-BE49-F238E27FC236}">
                <a16:creationId xmlns:a16="http://schemas.microsoft.com/office/drawing/2014/main" id="{B7293E36-0BB6-433B-2D76-BAACE1D9EDC0}"/>
              </a:ext>
            </a:extLst>
          </p:cNvPr>
          <p:cNvSpPr/>
          <p:nvPr/>
        </p:nvSpPr>
        <p:spPr>
          <a:xfrm>
            <a:off x="3905568" y="2630239"/>
            <a:ext cx="952500" cy="46166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BE"/>
          </a:p>
        </p:txBody>
      </p:sp>
      <p:sp>
        <p:nvSpPr>
          <p:cNvPr id="19" name="ZoneTexte 18">
            <a:extLst>
              <a:ext uri="{FF2B5EF4-FFF2-40B4-BE49-F238E27FC236}">
                <a16:creationId xmlns:a16="http://schemas.microsoft.com/office/drawing/2014/main" id="{BC385A12-3AC1-BC25-B634-55F308D11A74}"/>
              </a:ext>
            </a:extLst>
          </p:cNvPr>
          <p:cNvSpPr txBox="1"/>
          <p:nvPr/>
        </p:nvSpPr>
        <p:spPr>
          <a:xfrm>
            <a:off x="5391468" y="2669166"/>
            <a:ext cx="25679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Social engineering</a:t>
            </a:r>
            <a:endParaRPr lang="fr-BE" dirty="0"/>
          </a:p>
        </p:txBody>
      </p:sp>
      <p:pic>
        <p:nvPicPr>
          <p:cNvPr id="20" name="Image 19">
            <a:extLst>
              <a:ext uri="{FF2B5EF4-FFF2-40B4-BE49-F238E27FC236}">
                <a16:creationId xmlns:a16="http://schemas.microsoft.com/office/drawing/2014/main" id="{B63567A1-C7D9-0781-A2E0-F3BD2425BAF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6176" b="92353" l="10000" r="90000">
                        <a14:foregroundMark x1="66707" y1="16471" x2="51463" y2="8971"/>
                        <a14:foregroundMark x1="51463" y1="8971" x2="40000" y2="17353"/>
                        <a14:foregroundMark x1="40000" y1="17353" x2="30000" y2="33088"/>
                        <a14:foregroundMark x1="30000" y1="33088" x2="26341" y2="55147"/>
                        <a14:foregroundMark x1="26341" y1="55147" x2="40854" y2="86765"/>
                        <a14:foregroundMark x1="40854" y1="86765" x2="50122" y2="92353"/>
                        <a14:foregroundMark x1="50122" y1="92353" x2="69390" y2="79118"/>
                        <a14:foregroundMark x1="69390" y1="79118" x2="81585" y2="50000"/>
                        <a14:foregroundMark x1="81585" y1="50000" x2="63780" y2="30441"/>
                        <a14:foregroundMark x1="63780" y1="30441" x2="42439" y2="47941"/>
                        <a14:foregroundMark x1="42439" y1="47941" x2="61220" y2="59853"/>
                        <a14:foregroundMark x1="61220" y1="59853" x2="63293" y2="51029"/>
                        <a14:foregroundMark x1="63293" y1="51029" x2="61951" y2="51029"/>
                        <a14:foregroundMark x1="63537" y1="30588" x2="58171" y2="24559"/>
                        <a14:foregroundMark x1="58171" y1="24559" x2="48780" y2="26324"/>
                        <a14:foregroundMark x1="48780" y1="26324" x2="34024" y2="70882"/>
                        <a14:foregroundMark x1="34024" y1="70882" x2="48415" y2="77500"/>
                        <a14:foregroundMark x1="48415" y1="77500" x2="64390" y2="74118"/>
                        <a14:foregroundMark x1="64390" y1="74118" x2="70976" y2="65882"/>
                        <a14:foregroundMark x1="70976" y1="65882" x2="71098" y2="60294"/>
                        <a14:foregroundMark x1="71829" y1="57353" x2="70732" y2="39706"/>
                        <a14:foregroundMark x1="51098" y1="6324" x2="48780" y2="6176"/>
                        <a14:foregroundMark x1="60488" y1="26471" x2="52439" y2="15441"/>
                        <a14:foregroundMark x1="52439" y1="15441" x2="39756" y2="38235"/>
                        <a14:foregroundMark x1="39756" y1="38235" x2="30976" y2="45882"/>
                        <a14:foregroundMark x1="30976" y1="45882" x2="33415" y2="57647"/>
                        <a14:foregroundMark x1="33415" y1="57647" x2="27317" y2="67647"/>
                        <a14:foregroundMark x1="27317" y1="67647" x2="32927" y2="72794"/>
                        <a14:foregroundMark x1="32927" y1="72794" x2="34390" y2="72647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333934" y="2567349"/>
            <a:ext cx="690928" cy="572965"/>
          </a:xfrm>
          <a:prstGeom prst="rect">
            <a:avLst/>
          </a:prstGeom>
        </p:spPr>
      </p:pic>
      <p:cxnSp>
        <p:nvCxnSpPr>
          <p:cNvPr id="22" name="Connecteur : en angle 21">
            <a:extLst>
              <a:ext uri="{FF2B5EF4-FFF2-40B4-BE49-F238E27FC236}">
                <a16:creationId xmlns:a16="http://schemas.microsoft.com/office/drawing/2014/main" id="{A419C97C-DF8B-1FB7-C4D6-BC3A8CAB2DAB}"/>
              </a:ext>
            </a:extLst>
          </p:cNvPr>
          <p:cNvCxnSpPr>
            <a:cxnSpLocks/>
          </p:cNvCxnSpPr>
          <p:nvPr/>
        </p:nvCxnSpPr>
        <p:spPr>
          <a:xfrm rot="16200000" flipH="1">
            <a:off x="5432020" y="3064660"/>
            <a:ext cx="341171" cy="242571"/>
          </a:xfrm>
          <a:prstGeom prst="bentConnector3">
            <a:avLst>
              <a:gd name="adj1" fmla="val 97462"/>
            </a:avLst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ZoneTexte 27">
            <a:extLst>
              <a:ext uri="{FF2B5EF4-FFF2-40B4-BE49-F238E27FC236}">
                <a16:creationId xmlns:a16="http://schemas.microsoft.com/office/drawing/2014/main" id="{D6CAB856-ECE1-F254-4120-85C3E3CBFC4B}"/>
              </a:ext>
            </a:extLst>
          </p:cNvPr>
          <p:cNvSpPr txBox="1"/>
          <p:nvPr/>
        </p:nvSpPr>
        <p:spPr>
          <a:xfrm>
            <a:off x="5772468" y="3145974"/>
            <a:ext cx="92900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600" dirty="0"/>
              <a:t>phishing</a:t>
            </a:r>
            <a:endParaRPr lang="fr-BE" sz="1600" dirty="0"/>
          </a:p>
        </p:txBody>
      </p:sp>
      <p:cxnSp>
        <p:nvCxnSpPr>
          <p:cNvPr id="29" name="Connecteur : en angle 28">
            <a:extLst>
              <a:ext uri="{FF2B5EF4-FFF2-40B4-BE49-F238E27FC236}">
                <a16:creationId xmlns:a16="http://schemas.microsoft.com/office/drawing/2014/main" id="{A9589FCF-95B5-1080-F040-7E5092B20B64}"/>
              </a:ext>
            </a:extLst>
          </p:cNvPr>
          <p:cNvCxnSpPr>
            <a:cxnSpLocks/>
          </p:cNvCxnSpPr>
          <p:nvPr/>
        </p:nvCxnSpPr>
        <p:spPr>
          <a:xfrm rot="16200000" flipH="1">
            <a:off x="5432020" y="3369313"/>
            <a:ext cx="341171" cy="242571"/>
          </a:xfrm>
          <a:prstGeom prst="bentConnector3">
            <a:avLst>
              <a:gd name="adj1" fmla="val 97462"/>
            </a:avLst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ZoneTexte 29">
            <a:extLst>
              <a:ext uri="{FF2B5EF4-FFF2-40B4-BE49-F238E27FC236}">
                <a16:creationId xmlns:a16="http://schemas.microsoft.com/office/drawing/2014/main" id="{90C98064-A34A-BA2D-9AF3-008F0BDDCF09}"/>
              </a:ext>
            </a:extLst>
          </p:cNvPr>
          <p:cNvSpPr txBox="1"/>
          <p:nvPr/>
        </p:nvSpPr>
        <p:spPr>
          <a:xfrm>
            <a:off x="5772468" y="3416877"/>
            <a:ext cx="110458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600" dirty="0"/>
              <a:t>pretexting</a:t>
            </a:r>
            <a:endParaRPr lang="fr-BE" sz="1600" dirty="0"/>
          </a:p>
        </p:txBody>
      </p:sp>
      <p:cxnSp>
        <p:nvCxnSpPr>
          <p:cNvPr id="31" name="Connecteur : en angle 30">
            <a:extLst>
              <a:ext uri="{FF2B5EF4-FFF2-40B4-BE49-F238E27FC236}">
                <a16:creationId xmlns:a16="http://schemas.microsoft.com/office/drawing/2014/main" id="{5DC92C90-8560-BAD3-AA6A-33D920202483}"/>
              </a:ext>
            </a:extLst>
          </p:cNvPr>
          <p:cNvCxnSpPr>
            <a:cxnSpLocks/>
          </p:cNvCxnSpPr>
          <p:nvPr/>
        </p:nvCxnSpPr>
        <p:spPr>
          <a:xfrm rot="16200000" flipH="1">
            <a:off x="5432020" y="3651057"/>
            <a:ext cx="341171" cy="242571"/>
          </a:xfrm>
          <a:prstGeom prst="bentConnector3">
            <a:avLst>
              <a:gd name="adj1" fmla="val 97462"/>
            </a:avLst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ZoneTexte 31">
            <a:extLst>
              <a:ext uri="{FF2B5EF4-FFF2-40B4-BE49-F238E27FC236}">
                <a16:creationId xmlns:a16="http://schemas.microsoft.com/office/drawing/2014/main" id="{B9A256D0-F92D-71B4-C60D-04709A545BDC}"/>
              </a:ext>
            </a:extLst>
          </p:cNvPr>
          <p:cNvSpPr txBox="1"/>
          <p:nvPr/>
        </p:nvSpPr>
        <p:spPr>
          <a:xfrm>
            <a:off x="5772467" y="3719859"/>
            <a:ext cx="143319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600" dirty="0"/>
              <a:t>Trojan </a:t>
            </a:r>
            <a:r>
              <a:rPr lang="fr-FR" sz="1600" dirty="0" err="1"/>
              <a:t>horses</a:t>
            </a:r>
            <a:endParaRPr lang="fr-BE" sz="1600" dirty="0"/>
          </a:p>
        </p:txBody>
      </p:sp>
      <p:grpSp>
        <p:nvGrpSpPr>
          <p:cNvPr id="43" name="Groupe 42">
            <a:extLst>
              <a:ext uri="{FF2B5EF4-FFF2-40B4-BE49-F238E27FC236}">
                <a16:creationId xmlns:a16="http://schemas.microsoft.com/office/drawing/2014/main" id="{D1F9DFC1-4EDC-18A0-F3B6-640C32652EEF}"/>
              </a:ext>
            </a:extLst>
          </p:cNvPr>
          <p:cNvGrpSpPr/>
          <p:nvPr/>
        </p:nvGrpSpPr>
        <p:grpSpPr>
          <a:xfrm>
            <a:off x="-734061" y="-2867510"/>
            <a:ext cx="5826125" cy="2567870"/>
            <a:chOff x="-38736" y="2389924"/>
            <a:chExt cx="5826125" cy="2567870"/>
          </a:xfrm>
        </p:grpSpPr>
        <p:grpSp>
          <p:nvGrpSpPr>
            <p:cNvPr id="42" name="Groupe 41">
              <a:extLst>
                <a:ext uri="{FF2B5EF4-FFF2-40B4-BE49-F238E27FC236}">
                  <a16:creationId xmlns:a16="http://schemas.microsoft.com/office/drawing/2014/main" id="{BEAF195B-3AEB-F5A7-D72F-B5AEDC194C8A}"/>
                </a:ext>
              </a:extLst>
            </p:cNvPr>
            <p:cNvGrpSpPr/>
            <p:nvPr/>
          </p:nvGrpSpPr>
          <p:grpSpPr>
            <a:xfrm>
              <a:off x="-38736" y="2389924"/>
              <a:ext cx="5826125" cy="2567870"/>
              <a:chOff x="3525202" y="5095105"/>
              <a:chExt cx="5826125" cy="2567870"/>
            </a:xfrm>
          </p:grpSpPr>
          <p:sp>
            <p:nvSpPr>
              <p:cNvPr id="33" name="Rectangle 32">
                <a:extLst>
                  <a:ext uri="{FF2B5EF4-FFF2-40B4-BE49-F238E27FC236}">
                    <a16:creationId xmlns:a16="http://schemas.microsoft.com/office/drawing/2014/main" id="{F6A3ACD6-2293-55CD-F910-B49F8A162477}"/>
                  </a:ext>
                </a:extLst>
              </p:cNvPr>
              <p:cNvSpPr/>
              <p:nvPr/>
            </p:nvSpPr>
            <p:spPr>
              <a:xfrm>
                <a:off x="3525202" y="5095105"/>
                <a:ext cx="5826125" cy="2567870"/>
              </a:xfrm>
              <a:prstGeom prst="rect">
                <a:avLst/>
              </a:prstGeom>
              <a:solidFill>
                <a:srgbClr val="464646"/>
              </a:solidFill>
              <a:ln>
                <a:solidFill>
                  <a:srgbClr val="46464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BE"/>
              </a:p>
            </p:txBody>
          </p:sp>
          <p:grpSp>
            <p:nvGrpSpPr>
              <p:cNvPr id="41" name="Groupe 40">
                <a:extLst>
                  <a:ext uri="{FF2B5EF4-FFF2-40B4-BE49-F238E27FC236}">
                    <a16:creationId xmlns:a16="http://schemas.microsoft.com/office/drawing/2014/main" id="{6DFB7D1D-0D36-E298-04A5-5889C190F386}"/>
                  </a:ext>
                </a:extLst>
              </p:cNvPr>
              <p:cNvGrpSpPr/>
              <p:nvPr/>
            </p:nvGrpSpPr>
            <p:grpSpPr>
              <a:xfrm>
                <a:off x="3756893" y="5371962"/>
                <a:ext cx="761853" cy="761853"/>
                <a:chOff x="966861" y="4829248"/>
                <a:chExt cx="761853" cy="761853"/>
              </a:xfrm>
            </p:grpSpPr>
            <p:sp>
              <p:nvSpPr>
                <p:cNvPr id="38" name="Ellipse 37">
                  <a:extLst>
                    <a:ext uri="{FF2B5EF4-FFF2-40B4-BE49-F238E27FC236}">
                      <a16:creationId xmlns:a16="http://schemas.microsoft.com/office/drawing/2014/main" id="{8D104BF2-1E81-B18A-2910-B5AE8B39992C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966861" y="4829248"/>
                  <a:ext cx="761853" cy="761853"/>
                </a:xfrm>
                <a:prstGeom prst="ellipse">
                  <a:avLst/>
                </a:prstGeom>
                <a:solidFill>
                  <a:srgbClr val="B1B1B1"/>
                </a:solidFill>
                <a:ln>
                  <a:solidFill>
                    <a:srgbClr val="B1B1B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BE"/>
                </a:p>
              </p:txBody>
            </p:sp>
            <p:pic>
              <p:nvPicPr>
                <p:cNvPr id="37" name="Image 36">
                  <a:extLst>
                    <a:ext uri="{FF2B5EF4-FFF2-40B4-BE49-F238E27FC236}">
                      <a16:creationId xmlns:a16="http://schemas.microsoft.com/office/drawing/2014/main" id="{C4A2132A-E212-38AF-DDCE-2A7B7F5E4933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6">
                  <a:duotone>
                    <a:schemeClr val="accent3">
                      <a:shade val="45000"/>
                      <a:satMod val="135000"/>
                    </a:schemeClr>
                    <a:prstClr val="white"/>
                  </a:duotone>
                  <a:extLst>
                    <a:ext uri="{BEBA8EAE-BF5A-486C-A8C5-ECC9F3942E4B}">
                      <a14:imgProps xmlns:a14="http://schemas.microsoft.com/office/drawing/2010/main">
                        <a14:imgLayer r:embed="rId7">
                          <a14:imgEffect>
                            <a14:backgroundRemoval t="7500" b="93929" l="5357" r="95000">
                              <a14:foregroundMark x1="52857" y1="57857" x2="50000" y2="57500"/>
                              <a14:foregroundMark x1="90357" y1="70000" x2="95000" y2="51071"/>
                              <a14:foregroundMark x1="95000" y1="51071" x2="91429" y2="35000"/>
                              <a14:foregroundMark x1="64643" y1="7500" x2="80357" y2="16786"/>
                              <a14:foregroundMark x1="80357" y1="16786" x2="92143" y2="33929"/>
                              <a14:foregroundMark x1="92143" y1="33929" x2="92500" y2="36429"/>
                              <a14:foregroundMark x1="8214" y1="35000" x2="5714" y2="53929"/>
                              <a14:foregroundMark x1="5714" y1="53929" x2="6786" y2="57500"/>
                              <a14:foregroundMark x1="35000" y1="91786" x2="54286" y2="93929"/>
                              <a14:foregroundMark x1="54286" y1="93929" x2="60357" y2="93571"/>
                            </a14:backgroundRemoval>
                          </a14:imgEffect>
                        </a14:imgLayer>
                      </a14:imgProps>
                    </a:ext>
                  </a:extLst>
                </a:blip>
                <a:srcRect l="26116" t="19949" r="23425" b="19500"/>
                <a:stretch/>
              </p:blipFill>
              <p:spPr>
                <a:xfrm>
                  <a:off x="1095991" y="4955571"/>
                  <a:ext cx="529609" cy="635530"/>
                </a:xfrm>
                <a:prstGeom prst="rect">
                  <a:avLst/>
                </a:prstGeom>
              </p:spPr>
            </p:pic>
          </p:grpSp>
        </p:grpSp>
        <p:sp>
          <p:nvSpPr>
            <p:cNvPr id="39" name="ZoneTexte 38">
              <a:extLst>
                <a:ext uri="{FF2B5EF4-FFF2-40B4-BE49-F238E27FC236}">
                  <a16:creationId xmlns:a16="http://schemas.microsoft.com/office/drawing/2014/main" id="{AA0E4A8B-6086-8270-9EC9-F42A38DB5446}"/>
                </a:ext>
              </a:extLst>
            </p:cNvPr>
            <p:cNvSpPr txBox="1"/>
            <p:nvPr/>
          </p:nvSpPr>
          <p:spPr>
            <a:xfrm>
              <a:off x="1312543" y="2618047"/>
              <a:ext cx="1670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2000" b="1" dirty="0" err="1">
                  <a:solidFill>
                    <a:schemeClr val="bg1">
                      <a:lumMod val="95000"/>
                    </a:schemeClr>
                  </a:solidFill>
                  <a:latin typeface="Aharoni" panose="020B0604020202020204" pitchFamily="2" charset="-79"/>
                  <a:cs typeface="Aharoni" panose="020B0604020202020204" pitchFamily="2" charset="-79"/>
                </a:rPr>
                <a:t>Scammer</a:t>
              </a:r>
              <a:endParaRPr lang="fr-BE" sz="2000" b="1" dirty="0">
                <a:solidFill>
                  <a:schemeClr val="bg1">
                    <a:lumMod val="95000"/>
                  </a:schemeClr>
                </a:solidFill>
                <a:latin typeface="Aharoni" panose="020B0604020202020204" pitchFamily="2" charset="-79"/>
                <a:cs typeface="Aharoni" panose="020B0604020202020204" pitchFamily="2" charset="-79"/>
              </a:endParaRPr>
            </a:p>
          </p:txBody>
        </p:sp>
        <p:sp>
          <p:nvSpPr>
            <p:cNvPr id="40" name="ZoneTexte 39">
              <a:extLst>
                <a:ext uri="{FF2B5EF4-FFF2-40B4-BE49-F238E27FC236}">
                  <a16:creationId xmlns:a16="http://schemas.microsoft.com/office/drawing/2014/main" id="{E6535626-8414-F05D-2474-356CD6E54C73}"/>
                </a:ext>
              </a:extLst>
            </p:cNvPr>
            <p:cNvSpPr txBox="1"/>
            <p:nvPr/>
          </p:nvSpPr>
          <p:spPr>
            <a:xfrm>
              <a:off x="1319528" y="2962888"/>
              <a:ext cx="4161791" cy="17543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dirty="0">
                  <a:solidFill>
                    <a:srgbClr val="B1B1B1"/>
                  </a:solidFill>
                  <a:cs typeface="Aharoni" panose="020B0604020202020204" pitchFamily="2" charset="-79"/>
                </a:rPr>
                <a:t>Read: This </a:t>
              </a:r>
              <a:r>
                <a:rPr lang="fr-FR" dirty="0" err="1">
                  <a:solidFill>
                    <a:srgbClr val="B1B1B1"/>
                  </a:solidFill>
                  <a:cs typeface="Aharoni" panose="020B0604020202020204" pitchFamily="2" charset="-79"/>
                </a:rPr>
                <a:t>is</a:t>
              </a:r>
              <a:r>
                <a:rPr lang="fr-FR" dirty="0">
                  <a:solidFill>
                    <a:srgbClr val="B1B1B1"/>
                  </a:solidFill>
                  <a:cs typeface="Aharoni" panose="020B0604020202020204" pitchFamily="2" charset="-79"/>
                </a:rPr>
                <a:t> a </a:t>
              </a:r>
              <a:r>
                <a:rPr lang="fr-FR" dirty="0" err="1">
                  <a:solidFill>
                    <a:srgbClr val="B1B1B1"/>
                  </a:solidFill>
                  <a:cs typeface="Aharoni" panose="020B0604020202020204" pitchFamily="2" charset="-79"/>
                </a:rPr>
                <a:t>serious</a:t>
              </a:r>
              <a:r>
                <a:rPr lang="fr-FR" dirty="0">
                  <a:solidFill>
                    <a:srgbClr val="B1B1B1"/>
                  </a:solidFill>
                  <a:cs typeface="Aharoni" panose="020B0604020202020204" pitchFamily="2" charset="-79"/>
                </a:rPr>
                <a:t> email </a:t>
              </a:r>
              <a:r>
                <a:rPr lang="fr-FR" dirty="0" err="1">
                  <a:solidFill>
                    <a:srgbClr val="B1B1B1"/>
                  </a:solidFill>
                  <a:cs typeface="Aharoni" panose="020B0604020202020204" pitchFamily="2" charset="-79"/>
                </a:rPr>
                <a:t>from</a:t>
              </a:r>
              <a:r>
                <a:rPr lang="fr-FR" dirty="0">
                  <a:solidFill>
                    <a:srgbClr val="B1B1B1"/>
                  </a:solidFill>
                  <a:cs typeface="Aharoni" panose="020B0604020202020204" pitchFamily="2" charset="-79"/>
                </a:rPr>
                <a:t> </a:t>
              </a:r>
              <a:r>
                <a:rPr lang="fr-FR" dirty="0" err="1">
                  <a:solidFill>
                    <a:srgbClr val="B1B1B1"/>
                  </a:solidFill>
                  <a:cs typeface="Aharoni" panose="020B0604020202020204" pitchFamily="2" charset="-79"/>
                </a:rPr>
                <a:t>your</a:t>
              </a:r>
              <a:r>
                <a:rPr lang="fr-FR" dirty="0">
                  <a:solidFill>
                    <a:srgbClr val="B1B1B1"/>
                  </a:solidFill>
                  <a:cs typeface="Aharoni" panose="020B0604020202020204" pitchFamily="2" charset="-79"/>
                </a:rPr>
                <a:t> </a:t>
              </a:r>
              <a:r>
                <a:rPr lang="fr-FR" dirty="0" err="1">
                  <a:solidFill>
                    <a:srgbClr val="B1B1B1"/>
                  </a:solidFill>
                  <a:cs typeface="Aharoni" panose="020B0604020202020204" pitchFamily="2" charset="-79"/>
                </a:rPr>
                <a:t>bank</a:t>
              </a:r>
              <a:r>
                <a:rPr lang="fr-FR" dirty="0">
                  <a:solidFill>
                    <a:srgbClr val="B1B1B1"/>
                  </a:solidFill>
                  <a:cs typeface="Aharoni" panose="020B0604020202020204" pitchFamily="2" charset="-79"/>
                </a:rPr>
                <a:t>. </a:t>
              </a:r>
              <a:r>
                <a:rPr lang="fr-FR" dirty="0" err="1">
                  <a:solidFill>
                    <a:srgbClr val="B1B1B1"/>
                  </a:solidFill>
                  <a:cs typeface="Aharoni" panose="020B0604020202020204" pitchFamily="2" charset="-79"/>
                </a:rPr>
                <a:t>Please</a:t>
              </a:r>
              <a:r>
                <a:rPr lang="fr-FR" dirty="0">
                  <a:solidFill>
                    <a:srgbClr val="B1B1B1"/>
                  </a:solidFill>
                  <a:cs typeface="Aharoni" panose="020B0604020202020204" pitchFamily="2" charset="-79"/>
                </a:rPr>
                <a:t> </a:t>
              </a:r>
              <a:r>
                <a:rPr lang="fr-FR" dirty="0" err="1">
                  <a:solidFill>
                    <a:srgbClr val="B1B1B1"/>
                  </a:solidFill>
                  <a:cs typeface="Aharoni" panose="020B0604020202020204" pitchFamily="2" charset="-79"/>
                </a:rPr>
                <a:t>give</a:t>
              </a:r>
              <a:r>
                <a:rPr lang="fr-FR" dirty="0">
                  <a:solidFill>
                    <a:srgbClr val="B1B1B1"/>
                  </a:solidFill>
                  <a:cs typeface="Aharoni" panose="020B0604020202020204" pitchFamily="2" charset="-79"/>
                </a:rPr>
                <a:t> us all of </a:t>
              </a:r>
              <a:r>
                <a:rPr lang="fr-FR" dirty="0" err="1">
                  <a:solidFill>
                    <a:srgbClr val="B1B1B1"/>
                  </a:solidFill>
                  <a:cs typeface="Aharoni" panose="020B0604020202020204" pitchFamily="2" charset="-79"/>
                </a:rPr>
                <a:t>your</a:t>
              </a:r>
              <a:r>
                <a:rPr lang="fr-FR" dirty="0">
                  <a:solidFill>
                    <a:srgbClr val="B1B1B1"/>
                  </a:solidFill>
                  <a:cs typeface="Aharoni" panose="020B0604020202020204" pitchFamily="2" charset="-79"/>
                </a:rPr>
                <a:t> login.</a:t>
              </a:r>
            </a:p>
            <a:p>
              <a:r>
                <a:rPr lang="fr-BE" dirty="0">
                  <a:solidFill>
                    <a:srgbClr val="B1B1B1"/>
                  </a:solidFill>
                  <a:cs typeface="Aharoni" panose="020B0604020202020204" pitchFamily="2" charset="-79"/>
                </a:rPr>
                <a:t>Go to </a:t>
              </a:r>
              <a:r>
                <a:rPr lang="fr-BE" dirty="0" err="1">
                  <a:solidFill>
                    <a:srgbClr val="B1B1B1"/>
                  </a:solidFill>
                  <a:cs typeface="Aharoni" panose="020B0604020202020204" pitchFamily="2" charset="-79"/>
                </a:rPr>
                <a:t>this</a:t>
              </a:r>
              <a:r>
                <a:rPr lang="fr-BE" dirty="0">
                  <a:solidFill>
                    <a:srgbClr val="B1B1B1"/>
                  </a:solidFill>
                  <a:cs typeface="Aharoni" panose="020B0604020202020204" pitchFamily="2" charset="-79"/>
                </a:rPr>
                <a:t> </a:t>
              </a:r>
              <a:r>
                <a:rPr lang="fr-BE" dirty="0" err="1">
                  <a:solidFill>
                    <a:srgbClr val="B1B1B1"/>
                  </a:solidFill>
                  <a:cs typeface="Aharoni" panose="020B0604020202020204" pitchFamily="2" charset="-79"/>
                </a:rPr>
                <a:t>website</a:t>
              </a:r>
              <a:r>
                <a:rPr lang="fr-BE" dirty="0">
                  <a:solidFill>
                    <a:srgbClr val="B1B1B1"/>
                  </a:solidFill>
                  <a:cs typeface="Aharoni" panose="020B0604020202020204" pitchFamily="2" charset="-79"/>
                </a:rPr>
                <a:t> : THISISARELIABLEWEBSITE.SCAM</a:t>
              </a:r>
            </a:p>
            <a:p>
              <a:endParaRPr lang="fr-BE" dirty="0">
                <a:solidFill>
                  <a:srgbClr val="B1B1B1"/>
                </a:solidFill>
                <a:cs typeface="Aharoni" panose="020B0604020202020204" pitchFamily="2" charset="-79"/>
              </a:endParaRPr>
            </a:p>
            <a:p>
              <a:r>
                <a:rPr lang="fr-BE" dirty="0">
                  <a:solidFill>
                    <a:srgbClr val="B1B1B1"/>
                  </a:solidFill>
                  <a:cs typeface="Aharoni" panose="020B0604020202020204" pitchFamily="2" charset="-79"/>
                </a:rPr>
                <a:t>Outlook</a:t>
              </a:r>
            </a:p>
          </p:txBody>
        </p:sp>
      </p:grpSp>
      <p:pic>
        <p:nvPicPr>
          <p:cNvPr id="45" name="Image 44" descr="Une image contenant texte&#10;&#10;Description générée automatiquement">
            <a:extLst>
              <a:ext uri="{FF2B5EF4-FFF2-40B4-BE49-F238E27FC236}">
                <a16:creationId xmlns:a16="http://schemas.microsoft.com/office/drawing/2014/main" id="{389D8C24-665F-9B6D-2332-26E41C9A5C7C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1040" y="4304620"/>
            <a:ext cx="4324954" cy="19101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931542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37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500"/>
                            </p:stCondLst>
                            <p:childTnLst>
                              <p:par>
                                <p:cTn id="27" presetID="49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4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3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500"/>
                            </p:stCondLst>
                            <p:childTnLst>
                              <p:par>
                                <p:cTn id="3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1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4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46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500"/>
                            </p:stCondLst>
                            <p:childTnLst>
                              <p:par>
                                <p:cTn id="4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0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4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55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500"/>
                            </p:stCondLst>
                            <p:childTnLst>
                              <p:par>
                                <p:cTn id="5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9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" fill="hold">
                      <p:stCondLst>
                        <p:cond delay="indefinite"/>
                      </p:stCondLst>
                      <p:childTnLst>
                        <p:par>
                          <p:cTn id="61" fill="hold">
                            <p:stCondLst>
                              <p:cond delay="0"/>
                            </p:stCondLst>
                            <p:childTnLst>
                              <p:par>
                                <p:cTn id="62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4" dur="2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5" dur="2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6" fill="hold">
                      <p:stCondLst>
                        <p:cond delay="indefinite"/>
                      </p:stCondLst>
                      <p:childTnLst>
                        <p:par>
                          <p:cTn id="67" fill="hold">
                            <p:stCondLst>
                              <p:cond delay="0"/>
                            </p:stCondLst>
                            <p:childTnLst>
                              <p:par>
                                <p:cTn id="68" presetID="2" presetClass="exit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69" dur="200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0-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0" dur="200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199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8" grpId="0" animBg="1"/>
      <p:bldP spid="19" grpId="0"/>
      <p:bldP spid="28" grpId="0"/>
      <p:bldP spid="30" grpId="0"/>
      <p:bldP spid="32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3">
            <a:extLst>
              <a:ext uri="{FF2B5EF4-FFF2-40B4-BE49-F238E27FC236}">
                <a16:creationId xmlns:a16="http://schemas.microsoft.com/office/drawing/2014/main" id="{0D673CA6-96C1-E581-5DE8-CF6BD7708EB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24245"/>
            <a:ext cx="12192000" cy="6882245"/>
          </a:xfrm>
          <a:prstGeom prst="rect">
            <a:avLst/>
          </a:prstGeom>
        </p:spPr>
      </p:pic>
      <p:pic>
        <p:nvPicPr>
          <p:cNvPr id="8" name="Image 7">
            <a:extLst>
              <a:ext uri="{FF2B5EF4-FFF2-40B4-BE49-F238E27FC236}">
                <a16:creationId xmlns:a16="http://schemas.microsoft.com/office/drawing/2014/main" id="{4D52DB11-F32A-D71E-CDFA-8B8CBAD711D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31" t="949" b="780"/>
          <a:stretch/>
        </p:blipFill>
        <p:spPr>
          <a:xfrm>
            <a:off x="632460" y="220981"/>
            <a:ext cx="10927080" cy="5912834"/>
          </a:xfrm>
          <a:prstGeom prst="rect">
            <a:avLst/>
          </a:prstGeom>
        </p:spPr>
      </p:pic>
      <p:sp>
        <p:nvSpPr>
          <p:cNvPr id="9" name="ZoneTexte 8">
            <a:extLst>
              <a:ext uri="{FF2B5EF4-FFF2-40B4-BE49-F238E27FC236}">
                <a16:creationId xmlns:a16="http://schemas.microsoft.com/office/drawing/2014/main" id="{F146627C-9D8B-F0E9-0436-379C309202DC}"/>
              </a:ext>
            </a:extLst>
          </p:cNvPr>
          <p:cNvSpPr txBox="1"/>
          <p:nvPr/>
        </p:nvSpPr>
        <p:spPr>
          <a:xfrm>
            <a:off x="3547110" y="1544978"/>
            <a:ext cx="509778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400" u="sng" dirty="0">
                <a:latin typeface="Bahnschrift" panose="020B0502040204020203" pitchFamily="34" charset="0"/>
              </a:rPr>
              <a:t>The </a:t>
            </a:r>
            <a:r>
              <a:rPr lang="fr-FR" sz="2400" u="sng" dirty="0" err="1">
                <a:latin typeface="Bahnschrift" panose="020B0502040204020203" pitchFamily="34" charset="0"/>
              </a:rPr>
              <a:t>different</a:t>
            </a:r>
            <a:r>
              <a:rPr lang="fr-FR" sz="2400" u="sng" dirty="0">
                <a:latin typeface="Bahnschrift" panose="020B0502040204020203" pitchFamily="34" charset="0"/>
              </a:rPr>
              <a:t> </a:t>
            </a:r>
            <a:r>
              <a:rPr lang="fr-FR" sz="2400" u="sng" dirty="0" err="1">
                <a:latin typeface="Bahnschrift" panose="020B0502040204020203" pitchFamily="34" charset="0"/>
              </a:rPr>
              <a:t>kind</a:t>
            </a:r>
            <a:r>
              <a:rPr lang="fr-FR" sz="2400" u="sng" dirty="0">
                <a:latin typeface="Bahnschrift" panose="020B0502040204020203" pitchFamily="34" charset="0"/>
              </a:rPr>
              <a:t> of Cyber </a:t>
            </a:r>
            <a:r>
              <a:rPr lang="fr-FR" sz="2400" u="sng" dirty="0" err="1">
                <a:latin typeface="Bahnschrift" panose="020B0502040204020203" pitchFamily="34" charset="0"/>
              </a:rPr>
              <a:t>Attacks</a:t>
            </a:r>
            <a:endParaRPr lang="fr-BE" sz="2400" u="sng" dirty="0">
              <a:latin typeface="Bahnschrift" panose="020B0502040204020203" pitchFamily="34" charset="0"/>
            </a:endParaRPr>
          </a:p>
        </p:txBody>
      </p:sp>
      <p:grpSp>
        <p:nvGrpSpPr>
          <p:cNvPr id="14" name="Groupe 13">
            <a:extLst>
              <a:ext uri="{FF2B5EF4-FFF2-40B4-BE49-F238E27FC236}">
                <a16:creationId xmlns:a16="http://schemas.microsoft.com/office/drawing/2014/main" id="{5C6CF18A-ED01-0D6C-D3AC-4D1147A9B4AD}"/>
              </a:ext>
            </a:extLst>
          </p:cNvPr>
          <p:cNvGrpSpPr/>
          <p:nvPr/>
        </p:nvGrpSpPr>
        <p:grpSpPr>
          <a:xfrm>
            <a:off x="2819400" y="2389924"/>
            <a:ext cx="812800" cy="572965"/>
            <a:chOff x="2819400" y="2389924"/>
            <a:chExt cx="812800" cy="572965"/>
          </a:xfrm>
        </p:grpSpPr>
        <p:sp>
          <p:nvSpPr>
            <p:cNvPr id="10" name="ZoneTexte 9">
              <a:extLst>
                <a:ext uri="{FF2B5EF4-FFF2-40B4-BE49-F238E27FC236}">
                  <a16:creationId xmlns:a16="http://schemas.microsoft.com/office/drawing/2014/main" id="{D998275E-4A5B-AECC-5619-A58C7A2C49DB}"/>
                </a:ext>
              </a:extLst>
            </p:cNvPr>
            <p:cNvSpPr txBox="1"/>
            <p:nvPr/>
          </p:nvSpPr>
          <p:spPr>
            <a:xfrm>
              <a:off x="2819400" y="2491740"/>
              <a:ext cx="8128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dirty="0" err="1"/>
                <a:t>coding</a:t>
              </a:r>
              <a:endParaRPr lang="fr-BE" dirty="0"/>
            </a:p>
          </p:txBody>
        </p:sp>
        <p:sp>
          <p:nvSpPr>
            <p:cNvPr id="13" name="Signe de multiplication 12">
              <a:extLst>
                <a:ext uri="{FF2B5EF4-FFF2-40B4-BE49-F238E27FC236}">
                  <a16:creationId xmlns:a16="http://schemas.microsoft.com/office/drawing/2014/main" id="{1E2467EB-1DC0-75AE-8825-F9DF4CF22FCD}"/>
                </a:ext>
              </a:extLst>
            </p:cNvPr>
            <p:cNvSpPr/>
            <p:nvPr/>
          </p:nvSpPr>
          <p:spPr>
            <a:xfrm>
              <a:off x="2833370" y="2389924"/>
              <a:ext cx="784860" cy="572965"/>
            </a:xfrm>
            <a:prstGeom prst="mathMultiply">
              <a:avLst>
                <a:gd name="adj1" fmla="val 3520"/>
              </a:avLst>
            </a:prstGeom>
            <a:solidFill>
              <a:srgbClr val="C00000"/>
            </a:solidFill>
            <a:ln w="9525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BE"/>
            </a:p>
          </p:txBody>
        </p:sp>
      </p:grpSp>
      <p:grpSp>
        <p:nvGrpSpPr>
          <p:cNvPr id="17" name="Groupe 16">
            <a:extLst>
              <a:ext uri="{FF2B5EF4-FFF2-40B4-BE49-F238E27FC236}">
                <a16:creationId xmlns:a16="http://schemas.microsoft.com/office/drawing/2014/main" id="{B7C10B39-82E5-148C-A3D4-864F6F301234}"/>
              </a:ext>
            </a:extLst>
          </p:cNvPr>
          <p:cNvGrpSpPr/>
          <p:nvPr/>
        </p:nvGrpSpPr>
        <p:grpSpPr>
          <a:xfrm>
            <a:off x="2771775" y="2783567"/>
            <a:ext cx="1009650" cy="572965"/>
            <a:chOff x="2911475" y="2774872"/>
            <a:chExt cx="1009650" cy="572965"/>
          </a:xfrm>
        </p:grpSpPr>
        <p:sp>
          <p:nvSpPr>
            <p:cNvPr id="11" name="ZoneTexte 10">
              <a:extLst>
                <a:ext uri="{FF2B5EF4-FFF2-40B4-BE49-F238E27FC236}">
                  <a16:creationId xmlns:a16="http://schemas.microsoft.com/office/drawing/2014/main" id="{34F80F7D-E76A-2538-EBEF-D01C7B009936}"/>
                </a:ext>
              </a:extLst>
            </p:cNvPr>
            <p:cNvSpPr txBox="1"/>
            <p:nvPr/>
          </p:nvSpPr>
          <p:spPr>
            <a:xfrm>
              <a:off x="2911475" y="2861072"/>
              <a:ext cx="100965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dirty="0" err="1"/>
                <a:t>scripting</a:t>
              </a:r>
              <a:endParaRPr lang="fr-BE" dirty="0"/>
            </a:p>
          </p:txBody>
        </p:sp>
        <p:sp>
          <p:nvSpPr>
            <p:cNvPr id="16" name="Signe de multiplication 15">
              <a:extLst>
                <a:ext uri="{FF2B5EF4-FFF2-40B4-BE49-F238E27FC236}">
                  <a16:creationId xmlns:a16="http://schemas.microsoft.com/office/drawing/2014/main" id="{FB20CEA5-8CFA-A8EA-90D5-BFAB341F8612}"/>
                </a:ext>
              </a:extLst>
            </p:cNvPr>
            <p:cNvSpPr/>
            <p:nvPr/>
          </p:nvSpPr>
          <p:spPr>
            <a:xfrm>
              <a:off x="2998788" y="2774872"/>
              <a:ext cx="784860" cy="572965"/>
            </a:xfrm>
            <a:prstGeom prst="mathMultiply">
              <a:avLst>
                <a:gd name="adj1" fmla="val 3520"/>
              </a:avLst>
            </a:prstGeom>
            <a:solidFill>
              <a:srgbClr val="C00000"/>
            </a:solidFill>
            <a:ln w="9525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BE"/>
            </a:p>
          </p:txBody>
        </p:sp>
      </p:grpSp>
      <p:sp>
        <p:nvSpPr>
          <p:cNvPr id="18" name="Flèche : droite 17">
            <a:extLst>
              <a:ext uri="{FF2B5EF4-FFF2-40B4-BE49-F238E27FC236}">
                <a16:creationId xmlns:a16="http://schemas.microsoft.com/office/drawing/2014/main" id="{B7293E36-0BB6-433B-2D76-BAACE1D9EDC0}"/>
              </a:ext>
            </a:extLst>
          </p:cNvPr>
          <p:cNvSpPr/>
          <p:nvPr/>
        </p:nvSpPr>
        <p:spPr>
          <a:xfrm>
            <a:off x="3905568" y="2630239"/>
            <a:ext cx="952500" cy="46166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BE"/>
          </a:p>
        </p:txBody>
      </p:sp>
      <p:sp>
        <p:nvSpPr>
          <p:cNvPr id="19" name="ZoneTexte 18">
            <a:extLst>
              <a:ext uri="{FF2B5EF4-FFF2-40B4-BE49-F238E27FC236}">
                <a16:creationId xmlns:a16="http://schemas.microsoft.com/office/drawing/2014/main" id="{BC385A12-3AC1-BC25-B634-55F308D11A74}"/>
              </a:ext>
            </a:extLst>
          </p:cNvPr>
          <p:cNvSpPr txBox="1"/>
          <p:nvPr/>
        </p:nvSpPr>
        <p:spPr>
          <a:xfrm>
            <a:off x="5391468" y="2669166"/>
            <a:ext cx="25679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Social engineering</a:t>
            </a:r>
            <a:endParaRPr lang="fr-BE" dirty="0"/>
          </a:p>
        </p:txBody>
      </p:sp>
      <p:pic>
        <p:nvPicPr>
          <p:cNvPr id="20" name="Image 19">
            <a:extLst>
              <a:ext uri="{FF2B5EF4-FFF2-40B4-BE49-F238E27FC236}">
                <a16:creationId xmlns:a16="http://schemas.microsoft.com/office/drawing/2014/main" id="{B63567A1-C7D9-0781-A2E0-F3BD2425BAF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6176" b="92353" l="10000" r="90000">
                        <a14:foregroundMark x1="66707" y1="16471" x2="51463" y2="8971"/>
                        <a14:foregroundMark x1="51463" y1="8971" x2="40000" y2="17353"/>
                        <a14:foregroundMark x1="40000" y1="17353" x2="30000" y2="33088"/>
                        <a14:foregroundMark x1="30000" y1="33088" x2="26341" y2="55147"/>
                        <a14:foregroundMark x1="26341" y1="55147" x2="40854" y2="86765"/>
                        <a14:foregroundMark x1="40854" y1="86765" x2="50122" y2="92353"/>
                        <a14:foregroundMark x1="50122" y1="92353" x2="69390" y2="79118"/>
                        <a14:foregroundMark x1="69390" y1="79118" x2="81585" y2="50000"/>
                        <a14:foregroundMark x1="81585" y1="50000" x2="63780" y2="30441"/>
                        <a14:foregroundMark x1="63780" y1="30441" x2="42439" y2="47941"/>
                        <a14:foregroundMark x1="42439" y1="47941" x2="61220" y2="59853"/>
                        <a14:foregroundMark x1="61220" y1="59853" x2="63293" y2="51029"/>
                        <a14:foregroundMark x1="63293" y1="51029" x2="61951" y2="51029"/>
                        <a14:foregroundMark x1="63537" y1="30588" x2="58171" y2="24559"/>
                        <a14:foregroundMark x1="58171" y1="24559" x2="48780" y2="26324"/>
                        <a14:foregroundMark x1="48780" y1="26324" x2="34024" y2="70882"/>
                        <a14:foregroundMark x1="34024" y1="70882" x2="48415" y2="77500"/>
                        <a14:foregroundMark x1="48415" y1="77500" x2="64390" y2="74118"/>
                        <a14:foregroundMark x1="64390" y1="74118" x2="70976" y2="65882"/>
                        <a14:foregroundMark x1="70976" y1="65882" x2="71098" y2="60294"/>
                        <a14:foregroundMark x1="71829" y1="57353" x2="70732" y2="39706"/>
                        <a14:foregroundMark x1="51098" y1="6324" x2="48780" y2="6176"/>
                        <a14:foregroundMark x1="60488" y1="26471" x2="52439" y2="15441"/>
                        <a14:foregroundMark x1="52439" y1="15441" x2="39756" y2="38235"/>
                        <a14:foregroundMark x1="39756" y1="38235" x2="30976" y2="45882"/>
                        <a14:foregroundMark x1="30976" y1="45882" x2="33415" y2="57647"/>
                        <a14:foregroundMark x1="33415" y1="57647" x2="27317" y2="67647"/>
                        <a14:foregroundMark x1="27317" y1="67647" x2="32927" y2="72794"/>
                        <a14:foregroundMark x1="32927" y1="72794" x2="34390" y2="72647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333934" y="2567349"/>
            <a:ext cx="690928" cy="572965"/>
          </a:xfrm>
          <a:prstGeom prst="rect">
            <a:avLst/>
          </a:prstGeom>
        </p:spPr>
      </p:pic>
      <p:cxnSp>
        <p:nvCxnSpPr>
          <p:cNvPr id="22" name="Connecteur : en angle 21">
            <a:extLst>
              <a:ext uri="{FF2B5EF4-FFF2-40B4-BE49-F238E27FC236}">
                <a16:creationId xmlns:a16="http://schemas.microsoft.com/office/drawing/2014/main" id="{A419C97C-DF8B-1FB7-C4D6-BC3A8CAB2DAB}"/>
              </a:ext>
            </a:extLst>
          </p:cNvPr>
          <p:cNvCxnSpPr>
            <a:cxnSpLocks/>
          </p:cNvCxnSpPr>
          <p:nvPr/>
        </p:nvCxnSpPr>
        <p:spPr>
          <a:xfrm rot="16200000" flipH="1">
            <a:off x="5432020" y="3064660"/>
            <a:ext cx="341171" cy="242571"/>
          </a:xfrm>
          <a:prstGeom prst="bentConnector3">
            <a:avLst>
              <a:gd name="adj1" fmla="val 97462"/>
            </a:avLst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ZoneTexte 27">
            <a:extLst>
              <a:ext uri="{FF2B5EF4-FFF2-40B4-BE49-F238E27FC236}">
                <a16:creationId xmlns:a16="http://schemas.microsoft.com/office/drawing/2014/main" id="{D6CAB856-ECE1-F254-4120-85C3E3CBFC4B}"/>
              </a:ext>
            </a:extLst>
          </p:cNvPr>
          <p:cNvSpPr txBox="1"/>
          <p:nvPr/>
        </p:nvSpPr>
        <p:spPr>
          <a:xfrm>
            <a:off x="5772468" y="3145974"/>
            <a:ext cx="92900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600" dirty="0"/>
              <a:t>phishing</a:t>
            </a:r>
            <a:endParaRPr lang="fr-BE" sz="1600" dirty="0"/>
          </a:p>
        </p:txBody>
      </p:sp>
      <p:cxnSp>
        <p:nvCxnSpPr>
          <p:cNvPr id="29" name="Connecteur : en angle 28">
            <a:extLst>
              <a:ext uri="{FF2B5EF4-FFF2-40B4-BE49-F238E27FC236}">
                <a16:creationId xmlns:a16="http://schemas.microsoft.com/office/drawing/2014/main" id="{A9589FCF-95B5-1080-F040-7E5092B20B64}"/>
              </a:ext>
            </a:extLst>
          </p:cNvPr>
          <p:cNvCxnSpPr>
            <a:cxnSpLocks/>
          </p:cNvCxnSpPr>
          <p:nvPr/>
        </p:nvCxnSpPr>
        <p:spPr>
          <a:xfrm rot="16200000" flipH="1">
            <a:off x="5432020" y="3369313"/>
            <a:ext cx="341171" cy="242571"/>
          </a:xfrm>
          <a:prstGeom prst="bentConnector3">
            <a:avLst>
              <a:gd name="adj1" fmla="val 97462"/>
            </a:avLst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ZoneTexte 29">
            <a:extLst>
              <a:ext uri="{FF2B5EF4-FFF2-40B4-BE49-F238E27FC236}">
                <a16:creationId xmlns:a16="http://schemas.microsoft.com/office/drawing/2014/main" id="{90C98064-A34A-BA2D-9AF3-008F0BDDCF09}"/>
              </a:ext>
            </a:extLst>
          </p:cNvPr>
          <p:cNvSpPr txBox="1"/>
          <p:nvPr/>
        </p:nvSpPr>
        <p:spPr>
          <a:xfrm>
            <a:off x="5772468" y="3416877"/>
            <a:ext cx="110458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600" dirty="0"/>
              <a:t>pretexting</a:t>
            </a:r>
            <a:endParaRPr lang="fr-BE" sz="1600" dirty="0"/>
          </a:p>
        </p:txBody>
      </p:sp>
      <p:cxnSp>
        <p:nvCxnSpPr>
          <p:cNvPr id="31" name="Connecteur : en angle 30">
            <a:extLst>
              <a:ext uri="{FF2B5EF4-FFF2-40B4-BE49-F238E27FC236}">
                <a16:creationId xmlns:a16="http://schemas.microsoft.com/office/drawing/2014/main" id="{5DC92C90-8560-BAD3-AA6A-33D920202483}"/>
              </a:ext>
            </a:extLst>
          </p:cNvPr>
          <p:cNvCxnSpPr>
            <a:cxnSpLocks/>
          </p:cNvCxnSpPr>
          <p:nvPr/>
        </p:nvCxnSpPr>
        <p:spPr>
          <a:xfrm rot="16200000" flipH="1">
            <a:off x="5432020" y="3651057"/>
            <a:ext cx="341171" cy="242571"/>
          </a:xfrm>
          <a:prstGeom prst="bentConnector3">
            <a:avLst>
              <a:gd name="adj1" fmla="val 97462"/>
            </a:avLst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ZoneTexte 31">
            <a:extLst>
              <a:ext uri="{FF2B5EF4-FFF2-40B4-BE49-F238E27FC236}">
                <a16:creationId xmlns:a16="http://schemas.microsoft.com/office/drawing/2014/main" id="{B9A256D0-F92D-71B4-C60D-04709A545BDC}"/>
              </a:ext>
            </a:extLst>
          </p:cNvPr>
          <p:cNvSpPr txBox="1"/>
          <p:nvPr/>
        </p:nvSpPr>
        <p:spPr>
          <a:xfrm>
            <a:off x="5772467" y="3719859"/>
            <a:ext cx="143319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600" dirty="0"/>
              <a:t>Trojan </a:t>
            </a:r>
            <a:r>
              <a:rPr lang="fr-FR" sz="1600" dirty="0" err="1"/>
              <a:t>horses</a:t>
            </a:r>
            <a:endParaRPr lang="fr-BE" sz="1600" dirty="0"/>
          </a:p>
        </p:txBody>
      </p:sp>
      <p:pic>
        <p:nvPicPr>
          <p:cNvPr id="45" name="Image 44" descr="Une image contenant texte&#10;&#10;Description générée automatiquement" hidden="1">
            <a:extLst>
              <a:ext uri="{FF2B5EF4-FFF2-40B4-BE49-F238E27FC236}">
                <a16:creationId xmlns:a16="http://schemas.microsoft.com/office/drawing/2014/main" id="{389D8C24-665F-9B6D-2332-26E41C9A5C7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1040" y="4304620"/>
            <a:ext cx="4324954" cy="1910119"/>
          </a:xfrm>
          <a:prstGeom prst="rect">
            <a:avLst/>
          </a:prstGeom>
        </p:spPr>
      </p:pic>
      <p:pic>
        <p:nvPicPr>
          <p:cNvPr id="6" name="Image 5">
            <a:extLst>
              <a:ext uri="{FF2B5EF4-FFF2-40B4-BE49-F238E27FC236}">
                <a16:creationId xmlns:a16="http://schemas.microsoft.com/office/drawing/2014/main" id="{BA3DDC61-12A8-5584-1B59-0BE058487A25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artisticBlur radius="16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7" name="Image 6">
            <a:extLst>
              <a:ext uri="{FF2B5EF4-FFF2-40B4-BE49-F238E27FC236}">
                <a16:creationId xmlns:a16="http://schemas.microsoft.com/office/drawing/2014/main" id="{894A06A7-F5D0-C610-A20C-9A418D981805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 flipH="1">
            <a:off x="411007" y="1843793"/>
            <a:ext cx="4099080" cy="5038452"/>
          </a:xfrm>
          <a:prstGeom prst="rect">
            <a:avLst/>
          </a:prstGeom>
        </p:spPr>
      </p:pic>
      <p:pic>
        <p:nvPicPr>
          <p:cNvPr id="2050" name="Picture 2" descr="Windows Microsoft logo transparent PNG | PNG Play">
            <a:extLst>
              <a:ext uri="{FF2B5EF4-FFF2-40B4-BE49-F238E27FC236}">
                <a16:creationId xmlns:a16="http://schemas.microsoft.com/office/drawing/2014/main" id="{32CFF455-76B9-467D-6B39-425CF0B4BC9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88192" y="2709271"/>
            <a:ext cx="2634058" cy="33537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5" name="Ellipse 34">
            <a:extLst>
              <a:ext uri="{FF2B5EF4-FFF2-40B4-BE49-F238E27FC236}">
                <a16:creationId xmlns:a16="http://schemas.microsoft.com/office/drawing/2014/main" id="{E46A44F1-4F0B-A005-16F4-F16A832409FD}"/>
              </a:ext>
            </a:extLst>
          </p:cNvPr>
          <p:cNvSpPr>
            <a:spLocks noChangeAspect="1"/>
          </p:cNvSpPr>
          <p:nvPr/>
        </p:nvSpPr>
        <p:spPr>
          <a:xfrm>
            <a:off x="4226437" y="4386125"/>
            <a:ext cx="176350" cy="17635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BE"/>
          </a:p>
        </p:txBody>
      </p:sp>
      <p:sp>
        <p:nvSpPr>
          <p:cNvPr id="36" name="Ellipse 35">
            <a:extLst>
              <a:ext uri="{FF2B5EF4-FFF2-40B4-BE49-F238E27FC236}">
                <a16:creationId xmlns:a16="http://schemas.microsoft.com/office/drawing/2014/main" id="{A70E3CB7-8052-8366-8D39-1820CCEDBD8D}"/>
              </a:ext>
            </a:extLst>
          </p:cNvPr>
          <p:cNvSpPr>
            <a:spLocks noChangeAspect="1"/>
          </p:cNvSpPr>
          <p:nvPr/>
        </p:nvSpPr>
        <p:spPr>
          <a:xfrm>
            <a:off x="4561526" y="4386125"/>
            <a:ext cx="176350" cy="17635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BE"/>
          </a:p>
        </p:txBody>
      </p:sp>
      <p:sp>
        <p:nvSpPr>
          <p:cNvPr id="44" name="Ellipse 43">
            <a:extLst>
              <a:ext uri="{FF2B5EF4-FFF2-40B4-BE49-F238E27FC236}">
                <a16:creationId xmlns:a16="http://schemas.microsoft.com/office/drawing/2014/main" id="{CB97938B-FA99-02E6-F9AA-9686E9EFF150}"/>
              </a:ext>
            </a:extLst>
          </p:cNvPr>
          <p:cNvSpPr>
            <a:spLocks noChangeAspect="1"/>
          </p:cNvSpPr>
          <p:nvPr/>
        </p:nvSpPr>
        <p:spPr>
          <a:xfrm>
            <a:off x="4896615" y="4386125"/>
            <a:ext cx="176350" cy="17635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BE"/>
          </a:p>
        </p:txBody>
      </p:sp>
      <p:sp>
        <p:nvSpPr>
          <p:cNvPr id="46" name="Ellipse 45">
            <a:extLst>
              <a:ext uri="{FF2B5EF4-FFF2-40B4-BE49-F238E27FC236}">
                <a16:creationId xmlns:a16="http://schemas.microsoft.com/office/drawing/2014/main" id="{5BD95464-A962-B8E4-2542-48E96EFF93ED}"/>
              </a:ext>
            </a:extLst>
          </p:cNvPr>
          <p:cNvSpPr>
            <a:spLocks noChangeAspect="1"/>
          </p:cNvSpPr>
          <p:nvPr/>
        </p:nvSpPr>
        <p:spPr>
          <a:xfrm>
            <a:off x="5231704" y="4386125"/>
            <a:ext cx="176350" cy="17635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BE"/>
          </a:p>
        </p:txBody>
      </p:sp>
      <p:sp>
        <p:nvSpPr>
          <p:cNvPr id="47" name="Ellipse 46">
            <a:extLst>
              <a:ext uri="{FF2B5EF4-FFF2-40B4-BE49-F238E27FC236}">
                <a16:creationId xmlns:a16="http://schemas.microsoft.com/office/drawing/2014/main" id="{40B8136B-1FE7-088A-C3F8-19549A6EE2C2}"/>
              </a:ext>
            </a:extLst>
          </p:cNvPr>
          <p:cNvSpPr>
            <a:spLocks noChangeAspect="1"/>
          </p:cNvSpPr>
          <p:nvPr/>
        </p:nvSpPr>
        <p:spPr>
          <a:xfrm>
            <a:off x="5566793" y="4386125"/>
            <a:ext cx="176350" cy="17635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BE"/>
          </a:p>
        </p:txBody>
      </p:sp>
      <p:sp>
        <p:nvSpPr>
          <p:cNvPr id="48" name="Ellipse 47">
            <a:extLst>
              <a:ext uri="{FF2B5EF4-FFF2-40B4-BE49-F238E27FC236}">
                <a16:creationId xmlns:a16="http://schemas.microsoft.com/office/drawing/2014/main" id="{A5DB8D02-E48E-DE37-EFAB-285EB0A0E78A}"/>
              </a:ext>
            </a:extLst>
          </p:cNvPr>
          <p:cNvSpPr>
            <a:spLocks noChangeAspect="1"/>
          </p:cNvSpPr>
          <p:nvPr/>
        </p:nvSpPr>
        <p:spPr>
          <a:xfrm>
            <a:off x="5901882" y="4386125"/>
            <a:ext cx="176350" cy="17635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BE"/>
          </a:p>
        </p:txBody>
      </p:sp>
      <p:sp>
        <p:nvSpPr>
          <p:cNvPr id="49" name="Ellipse 48">
            <a:extLst>
              <a:ext uri="{FF2B5EF4-FFF2-40B4-BE49-F238E27FC236}">
                <a16:creationId xmlns:a16="http://schemas.microsoft.com/office/drawing/2014/main" id="{D2DF5C84-47A8-4160-7F39-266259C99CDC}"/>
              </a:ext>
            </a:extLst>
          </p:cNvPr>
          <p:cNvSpPr>
            <a:spLocks noChangeAspect="1"/>
          </p:cNvSpPr>
          <p:nvPr/>
        </p:nvSpPr>
        <p:spPr>
          <a:xfrm>
            <a:off x="6236971" y="4386125"/>
            <a:ext cx="176350" cy="17635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BE"/>
          </a:p>
        </p:txBody>
      </p:sp>
      <p:sp>
        <p:nvSpPr>
          <p:cNvPr id="50" name="Ellipse 49">
            <a:extLst>
              <a:ext uri="{FF2B5EF4-FFF2-40B4-BE49-F238E27FC236}">
                <a16:creationId xmlns:a16="http://schemas.microsoft.com/office/drawing/2014/main" id="{21E36681-E5C0-372B-1B76-621AAC588940}"/>
              </a:ext>
            </a:extLst>
          </p:cNvPr>
          <p:cNvSpPr>
            <a:spLocks noChangeAspect="1"/>
          </p:cNvSpPr>
          <p:nvPr/>
        </p:nvSpPr>
        <p:spPr>
          <a:xfrm>
            <a:off x="6551091" y="4386125"/>
            <a:ext cx="176350" cy="17635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BE"/>
          </a:p>
        </p:txBody>
      </p:sp>
      <p:sp>
        <p:nvSpPr>
          <p:cNvPr id="51" name="Ellipse 50">
            <a:extLst>
              <a:ext uri="{FF2B5EF4-FFF2-40B4-BE49-F238E27FC236}">
                <a16:creationId xmlns:a16="http://schemas.microsoft.com/office/drawing/2014/main" id="{46B59EA6-850D-457E-464B-3F4FA3824E17}"/>
              </a:ext>
            </a:extLst>
          </p:cNvPr>
          <p:cNvSpPr>
            <a:spLocks noChangeAspect="1"/>
          </p:cNvSpPr>
          <p:nvPr/>
        </p:nvSpPr>
        <p:spPr>
          <a:xfrm>
            <a:off x="6886180" y="4386125"/>
            <a:ext cx="176350" cy="17635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BE"/>
          </a:p>
        </p:txBody>
      </p:sp>
      <p:sp>
        <p:nvSpPr>
          <p:cNvPr id="52" name="Ellipse 51">
            <a:extLst>
              <a:ext uri="{FF2B5EF4-FFF2-40B4-BE49-F238E27FC236}">
                <a16:creationId xmlns:a16="http://schemas.microsoft.com/office/drawing/2014/main" id="{67EECE9B-EABF-6FAF-9A86-A85CE22AD723}"/>
              </a:ext>
            </a:extLst>
          </p:cNvPr>
          <p:cNvSpPr>
            <a:spLocks noChangeAspect="1"/>
          </p:cNvSpPr>
          <p:nvPr/>
        </p:nvSpPr>
        <p:spPr>
          <a:xfrm>
            <a:off x="7221269" y="4386125"/>
            <a:ext cx="176350" cy="17635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BE"/>
          </a:p>
        </p:txBody>
      </p:sp>
      <p:sp>
        <p:nvSpPr>
          <p:cNvPr id="53" name="Ellipse 52">
            <a:extLst>
              <a:ext uri="{FF2B5EF4-FFF2-40B4-BE49-F238E27FC236}">
                <a16:creationId xmlns:a16="http://schemas.microsoft.com/office/drawing/2014/main" id="{7E16DC3C-5E62-67CC-DAAE-CA64A87F2654}"/>
              </a:ext>
            </a:extLst>
          </p:cNvPr>
          <p:cNvSpPr>
            <a:spLocks noChangeAspect="1"/>
          </p:cNvSpPr>
          <p:nvPr/>
        </p:nvSpPr>
        <p:spPr>
          <a:xfrm>
            <a:off x="7556358" y="4386125"/>
            <a:ext cx="176350" cy="17635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BE"/>
          </a:p>
        </p:txBody>
      </p:sp>
      <p:sp>
        <p:nvSpPr>
          <p:cNvPr id="54" name="Ellipse 53">
            <a:extLst>
              <a:ext uri="{FF2B5EF4-FFF2-40B4-BE49-F238E27FC236}">
                <a16:creationId xmlns:a16="http://schemas.microsoft.com/office/drawing/2014/main" id="{35354D37-85F6-282B-9590-2CC5BF7508BD}"/>
              </a:ext>
            </a:extLst>
          </p:cNvPr>
          <p:cNvSpPr>
            <a:spLocks noChangeAspect="1"/>
          </p:cNvSpPr>
          <p:nvPr/>
        </p:nvSpPr>
        <p:spPr>
          <a:xfrm>
            <a:off x="7891447" y="4386125"/>
            <a:ext cx="176350" cy="17635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BE"/>
          </a:p>
        </p:txBody>
      </p:sp>
      <p:sp>
        <p:nvSpPr>
          <p:cNvPr id="55" name="Ellipse 54">
            <a:extLst>
              <a:ext uri="{FF2B5EF4-FFF2-40B4-BE49-F238E27FC236}">
                <a16:creationId xmlns:a16="http://schemas.microsoft.com/office/drawing/2014/main" id="{56E27AA8-D27D-2DB5-4A7E-20C9501B7A59}"/>
              </a:ext>
            </a:extLst>
          </p:cNvPr>
          <p:cNvSpPr>
            <a:spLocks noChangeAspect="1"/>
          </p:cNvSpPr>
          <p:nvPr/>
        </p:nvSpPr>
        <p:spPr>
          <a:xfrm>
            <a:off x="8226536" y="4386125"/>
            <a:ext cx="176350" cy="17635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BE"/>
          </a:p>
        </p:txBody>
      </p:sp>
      <p:sp>
        <p:nvSpPr>
          <p:cNvPr id="56" name="Ellipse 55">
            <a:extLst>
              <a:ext uri="{FF2B5EF4-FFF2-40B4-BE49-F238E27FC236}">
                <a16:creationId xmlns:a16="http://schemas.microsoft.com/office/drawing/2014/main" id="{B7E9BF25-CAD9-C958-7652-B58533BEB8D0}"/>
              </a:ext>
            </a:extLst>
          </p:cNvPr>
          <p:cNvSpPr>
            <a:spLocks noChangeAspect="1"/>
          </p:cNvSpPr>
          <p:nvPr/>
        </p:nvSpPr>
        <p:spPr>
          <a:xfrm>
            <a:off x="8561625" y="4386125"/>
            <a:ext cx="176350" cy="17635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BE"/>
          </a:p>
        </p:txBody>
      </p:sp>
      <p:sp>
        <p:nvSpPr>
          <p:cNvPr id="57" name="Ellipse 56">
            <a:extLst>
              <a:ext uri="{FF2B5EF4-FFF2-40B4-BE49-F238E27FC236}">
                <a16:creationId xmlns:a16="http://schemas.microsoft.com/office/drawing/2014/main" id="{3E30AC6C-7138-D92A-4248-8AC717346E41}"/>
              </a:ext>
            </a:extLst>
          </p:cNvPr>
          <p:cNvSpPr>
            <a:spLocks noChangeAspect="1"/>
          </p:cNvSpPr>
          <p:nvPr/>
        </p:nvSpPr>
        <p:spPr>
          <a:xfrm>
            <a:off x="8896714" y="4386125"/>
            <a:ext cx="176350" cy="17635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BE"/>
          </a:p>
        </p:txBody>
      </p:sp>
      <p:sp>
        <p:nvSpPr>
          <p:cNvPr id="58" name="Ellipse 57">
            <a:extLst>
              <a:ext uri="{FF2B5EF4-FFF2-40B4-BE49-F238E27FC236}">
                <a16:creationId xmlns:a16="http://schemas.microsoft.com/office/drawing/2014/main" id="{39E11E0C-08E3-7A56-7C20-8FB1B0EE8D43}"/>
              </a:ext>
            </a:extLst>
          </p:cNvPr>
          <p:cNvSpPr>
            <a:spLocks noChangeAspect="1"/>
          </p:cNvSpPr>
          <p:nvPr/>
        </p:nvSpPr>
        <p:spPr>
          <a:xfrm>
            <a:off x="3891317" y="4386125"/>
            <a:ext cx="176350" cy="17635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BE"/>
          </a:p>
        </p:txBody>
      </p:sp>
      <p:sp>
        <p:nvSpPr>
          <p:cNvPr id="59" name="Ellipse 58">
            <a:extLst>
              <a:ext uri="{FF2B5EF4-FFF2-40B4-BE49-F238E27FC236}">
                <a16:creationId xmlns:a16="http://schemas.microsoft.com/office/drawing/2014/main" id="{6BCE65DB-A0F3-33BC-F044-C018EA1FB3D7}"/>
              </a:ext>
            </a:extLst>
          </p:cNvPr>
          <p:cNvSpPr>
            <a:spLocks noChangeAspect="1"/>
          </p:cNvSpPr>
          <p:nvPr/>
        </p:nvSpPr>
        <p:spPr>
          <a:xfrm>
            <a:off x="3556197" y="4386125"/>
            <a:ext cx="176350" cy="17635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BE"/>
          </a:p>
        </p:txBody>
      </p:sp>
      <p:sp>
        <p:nvSpPr>
          <p:cNvPr id="60" name="Ellipse 59">
            <a:extLst>
              <a:ext uri="{FF2B5EF4-FFF2-40B4-BE49-F238E27FC236}">
                <a16:creationId xmlns:a16="http://schemas.microsoft.com/office/drawing/2014/main" id="{83CC7B09-F240-9855-1C30-A8EC13A96F78}"/>
              </a:ext>
            </a:extLst>
          </p:cNvPr>
          <p:cNvSpPr>
            <a:spLocks noChangeAspect="1"/>
          </p:cNvSpPr>
          <p:nvPr/>
        </p:nvSpPr>
        <p:spPr>
          <a:xfrm>
            <a:off x="3200108" y="4386125"/>
            <a:ext cx="176350" cy="17635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BE"/>
          </a:p>
        </p:txBody>
      </p:sp>
      <p:sp>
        <p:nvSpPr>
          <p:cNvPr id="2064" name="ZoneTexte 2063">
            <a:extLst>
              <a:ext uri="{FF2B5EF4-FFF2-40B4-BE49-F238E27FC236}">
                <a16:creationId xmlns:a16="http://schemas.microsoft.com/office/drawing/2014/main" id="{76F00821-DCE0-299F-C157-97604F97F54F}"/>
              </a:ext>
            </a:extLst>
          </p:cNvPr>
          <p:cNvSpPr txBox="1"/>
          <p:nvPr/>
        </p:nvSpPr>
        <p:spPr>
          <a:xfrm>
            <a:off x="3115434" y="2233402"/>
            <a:ext cx="17811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Hi, I </a:t>
            </a:r>
            <a:r>
              <a:rPr lang="fr-FR" dirty="0" err="1"/>
              <a:t>work</a:t>
            </a:r>
            <a:r>
              <a:rPr lang="fr-FR" dirty="0"/>
              <a:t> for </a:t>
            </a:r>
            <a:r>
              <a:rPr lang="fr-FR" dirty="0" err="1"/>
              <a:t>you</a:t>
            </a:r>
            <a:endParaRPr lang="fr-BE" dirty="0"/>
          </a:p>
        </p:txBody>
      </p:sp>
      <p:sp>
        <p:nvSpPr>
          <p:cNvPr id="2066" name="ZoneTexte 2065">
            <a:extLst>
              <a:ext uri="{FF2B5EF4-FFF2-40B4-BE49-F238E27FC236}">
                <a16:creationId xmlns:a16="http://schemas.microsoft.com/office/drawing/2014/main" id="{D212030B-66A0-4C49-D823-D9F593EE13A2}"/>
              </a:ext>
            </a:extLst>
          </p:cNvPr>
          <p:cNvSpPr txBox="1"/>
          <p:nvPr/>
        </p:nvSpPr>
        <p:spPr>
          <a:xfrm>
            <a:off x="6321229" y="4717047"/>
            <a:ext cx="27978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 err="1"/>
              <a:t>Alright</a:t>
            </a:r>
            <a:r>
              <a:rPr lang="fr-FR" dirty="0"/>
              <a:t>, </a:t>
            </a:r>
            <a:r>
              <a:rPr lang="fr-FR" dirty="0" err="1"/>
              <a:t>here</a:t>
            </a:r>
            <a:r>
              <a:rPr lang="fr-FR" dirty="0"/>
              <a:t> are </a:t>
            </a:r>
            <a:r>
              <a:rPr lang="fr-FR" dirty="0" err="1"/>
              <a:t>our</a:t>
            </a:r>
            <a:r>
              <a:rPr lang="fr-FR" dirty="0"/>
              <a:t> logins</a:t>
            </a:r>
            <a:endParaRPr lang="fr-BE" dirty="0"/>
          </a:p>
        </p:txBody>
      </p:sp>
    </p:spTree>
    <p:extLst>
      <p:ext uri="{BB962C8B-B14F-4D97-AF65-F5344CB8AC3E}">
        <p14:creationId xmlns:p14="http://schemas.microsoft.com/office/powerpoint/2010/main" val="213886954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2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xit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2" dur="200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0-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200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199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200"/>
                            </p:stCondLst>
                            <p:childTnLst>
                              <p:par>
                                <p:cTn id="16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2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2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200" fill="hold"/>
                                        <p:tgtEl>
                                          <p:spTgt spid="20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200" fill="hold"/>
                                        <p:tgtEl>
                                          <p:spTgt spid="20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20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20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64" grpId="0"/>
      <p:bldP spid="2066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3">
            <a:extLst>
              <a:ext uri="{FF2B5EF4-FFF2-40B4-BE49-F238E27FC236}">
                <a16:creationId xmlns:a16="http://schemas.microsoft.com/office/drawing/2014/main" id="{0D673CA6-96C1-E581-5DE8-CF6BD7708EB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2123"/>
            <a:ext cx="12192000" cy="6882245"/>
          </a:xfrm>
          <a:prstGeom prst="rect">
            <a:avLst/>
          </a:prstGeom>
        </p:spPr>
      </p:pic>
      <p:pic>
        <p:nvPicPr>
          <p:cNvPr id="45" name="Image 44" descr="Une image contenant texte&#10;&#10;Description générée automatiquement" hidden="1">
            <a:extLst>
              <a:ext uri="{FF2B5EF4-FFF2-40B4-BE49-F238E27FC236}">
                <a16:creationId xmlns:a16="http://schemas.microsoft.com/office/drawing/2014/main" id="{389D8C24-665F-9B6D-2332-26E41C9A5C7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1040" y="4304620"/>
            <a:ext cx="4324954" cy="1910119"/>
          </a:xfrm>
          <a:prstGeom prst="rect">
            <a:avLst/>
          </a:prstGeom>
        </p:spPr>
      </p:pic>
      <p:grpSp>
        <p:nvGrpSpPr>
          <p:cNvPr id="3" name="Groupe 2">
            <a:extLst>
              <a:ext uri="{FF2B5EF4-FFF2-40B4-BE49-F238E27FC236}">
                <a16:creationId xmlns:a16="http://schemas.microsoft.com/office/drawing/2014/main" id="{6D2D254B-F69C-EB28-9266-464F73D8E1EC}"/>
              </a:ext>
            </a:extLst>
          </p:cNvPr>
          <p:cNvGrpSpPr/>
          <p:nvPr/>
        </p:nvGrpSpPr>
        <p:grpSpPr>
          <a:xfrm>
            <a:off x="927735" y="2216854"/>
            <a:ext cx="1952625" cy="2271890"/>
            <a:chOff x="2457450" y="2563446"/>
            <a:chExt cx="1952625" cy="2271890"/>
          </a:xfrm>
        </p:grpSpPr>
        <p:pic>
          <p:nvPicPr>
            <p:cNvPr id="3074" name="Picture 2" descr="7 Curious Facts That Prove Kiwis Are Amazing Little Birds - The Dodo">
              <a:extLst>
                <a:ext uri="{FF2B5EF4-FFF2-40B4-BE49-F238E27FC236}">
                  <a16:creationId xmlns:a16="http://schemas.microsoft.com/office/drawing/2014/main" id="{D3BF768B-EF67-43B8-7FF2-D31DC1706DF0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227" r="30682"/>
            <a:stretch/>
          </p:blipFill>
          <p:spPr bwMode="auto">
            <a:xfrm>
              <a:off x="2457450" y="2563446"/>
              <a:ext cx="1952625" cy="190255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" name="ZoneTexte 1">
              <a:extLst>
                <a:ext uri="{FF2B5EF4-FFF2-40B4-BE49-F238E27FC236}">
                  <a16:creationId xmlns:a16="http://schemas.microsoft.com/office/drawing/2014/main" id="{15952324-130A-10AE-C93F-EF6529EBE3AF}"/>
                </a:ext>
              </a:extLst>
            </p:cNvPr>
            <p:cNvSpPr txBox="1"/>
            <p:nvPr/>
          </p:nvSpPr>
          <p:spPr>
            <a:xfrm>
              <a:off x="2924174" y="4466004"/>
              <a:ext cx="101917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dirty="0">
                  <a:solidFill>
                    <a:srgbClr val="B1B1B1"/>
                  </a:solidFill>
                </a:rPr>
                <a:t>Kiwi.png</a:t>
              </a:r>
              <a:endParaRPr lang="fr-BE" dirty="0">
                <a:solidFill>
                  <a:srgbClr val="B1B1B1"/>
                </a:solidFill>
              </a:endParaRPr>
            </a:p>
          </p:txBody>
        </p:sp>
      </p:grpSp>
      <p:grpSp>
        <p:nvGrpSpPr>
          <p:cNvPr id="21" name="Groupe 20">
            <a:extLst>
              <a:ext uri="{FF2B5EF4-FFF2-40B4-BE49-F238E27FC236}">
                <a16:creationId xmlns:a16="http://schemas.microsoft.com/office/drawing/2014/main" id="{2E10CD8B-4BA9-2623-90DC-004577E2A5EA}"/>
              </a:ext>
            </a:extLst>
          </p:cNvPr>
          <p:cNvGrpSpPr/>
          <p:nvPr/>
        </p:nvGrpSpPr>
        <p:grpSpPr>
          <a:xfrm>
            <a:off x="4884420" y="182880"/>
            <a:ext cx="6147435" cy="6088380"/>
            <a:chOff x="2066924" y="14287"/>
            <a:chExt cx="8058151" cy="6829425"/>
          </a:xfrm>
        </p:grpSpPr>
        <p:pic>
          <p:nvPicPr>
            <p:cNvPr id="15" name="Image 14">
              <a:extLst>
                <a:ext uri="{FF2B5EF4-FFF2-40B4-BE49-F238E27FC236}">
                  <a16:creationId xmlns:a16="http://schemas.microsoft.com/office/drawing/2014/main" id="{9861527A-92D7-C518-DB7E-3011207844B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2066925" y="14287"/>
              <a:ext cx="8058150" cy="6829425"/>
            </a:xfrm>
            <a:prstGeom prst="rect">
              <a:avLst/>
            </a:prstGeom>
          </p:spPr>
        </p:pic>
        <p:sp>
          <p:nvSpPr>
            <p:cNvPr id="5" name="ZoneTexte 4">
              <a:extLst>
                <a:ext uri="{FF2B5EF4-FFF2-40B4-BE49-F238E27FC236}">
                  <a16:creationId xmlns:a16="http://schemas.microsoft.com/office/drawing/2014/main" id="{3AD02465-81C9-AB88-24D5-19E6C7E79490}"/>
                </a:ext>
              </a:extLst>
            </p:cNvPr>
            <p:cNvSpPr txBox="1"/>
            <p:nvPr/>
          </p:nvSpPr>
          <p:spPr>
            <a:xfrm>
              <a:off x="2066924" y="889842"/>
              <a:ext cx="7877175" cy="590356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BE" sz="1600" dirty="0"/>
                <a:t>%&amp;'()*456789:CDEFGHIJSTUVWXYZcdefghijstuvwxyzƒ„…†‡ˆ‰Š’“”•–—˜™š¢£¤¥¦§¨©ª²³´µ¶·¸¹ºÂÃÄÅÆÇÈÉÊÒÓÔÕÖ×ØÙÚáâãäåæçèéêñòóôõö÷øùúÿÄ        	</a:t>
              </a:r>
              <a:br>
                <a:rPr lang="fr-BE" sz="1600" dirty="0"/>
              </a:br>
              <a:r>
                <a:rPr lang="fr-BE" sz="1600" dirty="0" err="1"/>
                <a:t>ÿÄ</a:t>
              </a:r>
              <a:r>
                <a:rPr lang="fr-BE" sz="1600" dirty="0"/>
                <a:t> µ  w !1AQaq"2B‘¡±Á	#3RðbrÑ$4á%ñ&amp;'()*56789:CDEFGHIJSTUVWXYZcdefghijstuvwxyz‚ƒ„…†‡ˆ‰Š’“”•–—˜™š¢£¤¥¦§¨©ª²³´µ¶·¸¹º</a:t>
              </a:r>
              <a:r>
                <a:rPr lang="fr-BE" sz="1600" dirty="0">
                  <a:solidFill>
                    <a:srgbClr val="FF0000"/>
                  </a:solidFill>
                </a:rPr>
                <a:t>&lt;VIRUS&gt;ÂÃÄÅÆÇÈÉÊÒÓÔÕÖ×ØÙÚâãäåæçèéêòóôõö÷øùúÿÚ&lt;/VIRUS&gt; </a:t>
              </a:r>
              <a:r>
                <a:rPr lang="fr-BE" sz="1600" dirty="0"/>
                <a:t>  ? øÛMŒ4yn¸«wŠè{</a:t>
              </a:r>
              <a:r>
                <a:rPr lang="fr-BE" sz="1600" dirty="0" err="1"/>
                <a:t>J‹MQåÝ+NER</a:t>
              </a:r>
              <a:r>
                <a:rPr lang="fr-BE" sz="1600" dirty="0"/>
                <a:t>¿)â¾'Ús÷9©¬~</a:t>
              </a:r>
              <a:r>
                <a:rPr lang="fr-BE" sz="1600" dirty="0" err="1"/>
                <a:t>rqU</a:t>
              </a:r>
              <a:r>
                <a:rPr lang="fr-BE" sz="1600" dirty="0"/>
                <a:t>…¸</a:t>
              </a:r>
              <a:r>
                <a:rPr lang="fr-BE" sz="1600" dirty="0" err="1"/>
                <a:t>Fé</a:t>
              </a:r>
              <a:r>
                <a:rPr lang="fr-BE" sz="1600" dirty="0"/>
                <a:t>]</a:t>
              </a:r>
              <a:br>
                <a:rPr lang="fr-BE" sz="1600" dirty="0"/>
              </a:br>
              <a:r>
                <a:rPr lang="fr-BE" sz="1600" dirty="0"/>
                <a:t>[</a:t>
              </a:r>
              <a:r>
                <a:rPr lang="fr-BE" sz="1600" dirty="0" err="1"/>
                <a:t>œô</a:t>
              </a:r>
              <a:r>
                <a:rPr lang="fr-BE" sz="1600" dirty="0"/>
                <a:t>ª</a:t>
              </a:r>
              <a:r>
                <a:rPr lang="fr-BE" sz="1600" dirty="0" err="1"/>
                <a:t>ió`ô§ÍcTÕ</a:t>
              </a:r>
              <a:r>
                <a:rPr lang="fr-BE" sz="1600" dirty="0"/>
                <a:t>µ*</a:t>
              </a:r>
              <a:r>
                <a:rPr lang="fr-BE" sz="1600" dirty="0" err="1"/>
                <a:t>Enò</a:t>
              </a:r>
              <a:r>
                <a:rPr lang="fr-BE" sz="1600" dirty="0"/>
                <a:t>`»[:}«/&gt;õ=</a:t>
              </a:r>
              <a:r>
                <a:rPr lang="fr-BE" sz="1600" dirty="0" err="1"/>
                <a:t>Ž˜Ì£bï</a:t>
              </a:r>
              <a:r>
                <a:rPr lang="fr-BE" sz="1600" dirty="0"/>
                <a:t>=«</a:t>
              </a:r>
              <a:r>
                <a:rPr lang="fr-BE" sz="1600" dirty="0" err="1"/>
                <a:t>f×O</a:t>
              </a:r>
              <a:r>
                <a:rPr lang="fr-BE" sz="1600" dirty="0"/>
                <a:t>’</a:t>
              </a:r>
              <a:r>
                <a:rPr lang="fr-BE" sz="1600" dirty="0" err="1"/>
                <a:t>óÄéÏñ</a:t>
              </a:r>
              <a:r>
                <a:rPr lang="fr-BE" sz="1600" dirty="0"/>
                <a:t>!³’”ÝÒ2–»°Q^+</a:t>
              </a:r>
              <a:r>
                <a:rPr lang="fr-BE" sz="1600" dirty="0" err="1"/>
                <a:t>CíhÁ</a:t>
              </a:r>
              <a:r>
                <a:rPr lang="fr-BE" sz="1600" dirty="0"/>
                <a:t>«</a:t>
              </a:r>
              <a:r>
                <a:rPr lang="fr-BE" sz="1600" dirty="0" err="1"/>
                <a:t>þÕoav·Óå™BçÌŒe</a:t>
              </a:r>
              <a:r>
                <a:rPr lang="fr-BE" sz="1600" dirty="0"/>
                <a:t>:Þn†</a:t>
              </a:r>
              <a:r>
                <a:rPr lang="fr-BE" sz="1600" dirty="0" err="1"/>
                <a:t>âÕb</a:t>
              </a:r>
              <a:r>
                <a:rPr lang="fr-BE" sz="1600" dirty="0"/>
                <a:t>…m·²ñûâ·Ž£WhNjèä.‰aÁæ³YœFpkÖ.~</a:t>
              </a:r>
              <a:r>
                <a:rPr lang="fr-BE" sz="1600" dirty="0" err="1"/>
                <a:t>ÜÛøn</a:t>
              </a:r>
              <a:r>
                <a:rPr lang="fr-BE" sz="1600" dirty="0"/>
                <a:t>=RMÏ</a:t>
              </a:r>
              <a:r>
                <a:rPr lang="fr-BE" sz="1600" dirty="0" err="1"/>
                <a:t>ùÑ</a:t>
              </a:r>
              <a:endParaRPr lang="fr-BE" sz="1600" dirty="0"/>
            </a:p>
            <a:p>
              <a:r>
                <a:rPr lang="fr-BE" sz="1600" dirty="0" err="1"/>
                <a:t>Êõôªvß</a:t>
              </a:r>
              <a:br>
                <a:rPr lang="fr-BE" sz="1600" dirty="0"/>
              </a:br>
              <a:r>
                <a:rPr lang="fr-BE" sz="1600" dirty="0"/>
                <a:t>¾×¢</a:t>
              </a:r>
              <a:r>
                <a:rPr lang="fr-BE" sz="1600" dirty="0" err="1"/>
                <a:t>ÜÝý</a:t>
              </a:r>
              <a:r>
                <a:rPr lang="fr-BE" sz="1600" dirty="0"/>
                <a:t>£«€‹·_ZÚ8:cXáæ™Áé¬Û½H®¿OÛ"®</a:t>
              </a:r>
              <a:r>
                <a:rPr lang="fr-BE" sz="1600" dirty="0" err="1"/>
                <a:t>Fr+OÃ</a:t>
              </a:r>
              <a:r>
                <a:rPr lang="fr-BE" sz="1600" dirty="0"/>
                <a:t>f[«</a:t>
              </a:r>
              <a:r>
                <a:rPr lang="fr-BE" sz="1600" dirty="0" err="1"/>
                <a:t>Õ¸Ýö</a:t>
              </a:r>
              <a:r>
                <a:rPr lang="fr-BE" sz="1600" dirty="0"/>
                <a:t>` «÷Ç±«</a:t>
              </a:r>
              <a:r>
                <a:rPr lang="fr-BE" sz="1600" dirty="0" err="1"/>
                <a:t>Þð</a:t>
              </a:r>
              <a:r>
                <a:rPr lang="fr-BE" sz="1600" dirty="0"/>
                <a:t>&lt;º´šýÉliÚnHêìz™`æ9ag+3&amp;îÊü </a:t>
              </a:r>
              <a:r>
                <a:rPr lang="fr-BE" sz="1600" dirty="0" err="1"/>
                <a:t>dúV%Õ®ÜäVÖ</a:t>
              </a:r>
              <a:r>
                <a:rPr lang="fr-BE" sz="1600" dirty="0"/>
                <a:t>¥¤</a:t>
              </a:r>
              <a:r>
                <a:rPr lang="fr-BE" sz="1600" dirty="0" err="1"/>
                <a:t>ßÛh</a:t>
              </a:r>
              <a:r>
                <a:rPr lang="fr-BE" sz="1600" dirty="0"/>
                <a:t>­ªW³±Y|¨Ú^</a:t>
              </a:r>
              <a:r>
                <a:rPr lang="fr-BE" sz="1600" dirty="0" err="1"/>
                <a:t>B:Ÿ¥REûEºÉƒót$pkž</a:t>
              </a:r>
              <a:r>
                <a:rPr lang="fr-BE" sz="1600" dirty="0"/>
                <a:t>¦TÎz”%Iêssf78æ’ÖRkrM¤Î=êÑ˜q²±RŠVf7KAö7ÍÆk^9e‘Yie;œÕøãh”Â¡µÐÂi1n&gt;</a:t>
              </a:r>
              <a:r>
                <a:rPr lang="fr-BE" sz="1600" dirty="0" err="1"/>
                <a:t>PqÍf</a:t>
              </a:r>
              <a:r>
                <a:rPr lang="fr-BE" sz="1600" dirty="0"/>
                <a:t>\B&amp;µ</a:t>
              </a:r>
              <a:r>
                <a:rPr lang="fr-BE" sz="1600" dirty="0" err="1"/>
                <a:t>v«š</a:t>
              </a:r>
              <a:r>
                <a:rPr lang="fr-BE" sz="1600" dirty="0"/>
                <a:t>—</a:t>
              </a:r>
              <a:r>
                <a:rPr lang="fr-BE" sz="1600" dirty="0" err="1"/>
                <a:t>ìàçŽ</a:t>
              </a:r>
              <a:r>
                <a:rPr lang="fr-BE" sz="1600" dirty="0"/>
                <a:t>&gt;” ’99¡e“ â¬Ùùªs»5¸Ú?šrIo¤”lÅ_:5”º</a:t>
              </a:r>
              <a:r>
                <a:rPr lang="fr-BE" sz="1600" dirty="0" err="1"/>
                <a:t>lÆ</a:t>
              </a:r>
              <a:r>
                <a:rPr lang="fr-BE" sz="1600" dirty="0"/>
                <a:t>@</a:t>
              </a:r>
            </a:p>
          </p:txBody>
        </p:sp>
      </p:grpSp>
      <p:sp>
        <p:nvSpPr>
          <p:cNvPr id="23" name="Flèche : droite 22">
            <a:extLst>
              <a:ext uri="{FF2B5EF4-FFF2-40B4-BE49-F238E27FC236}">
                <a16:creationId xmlns:a16="http://schemas.microsoft.com/office/drawing/2014/main" id="{F1D292EF-158D-89CA-2092-0CB0F270F784}"/>
              </a:ext>
            </a:extLst>
          </p:cNvPr>
          <p:cNvSpPr/>
          <p:nvPr/>
        </p:nvSpPr>
        <p:spPr>
          <a:xfrm>
            <a:off x="3108960" y="2994660"/>
            <a:ext cx="1637396" cy="571500"/>
          </a:xfrm>
          <a:prstGeom prst="rightArrow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41198837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2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xit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2" dur="200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0-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200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199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5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dre 1">
            <a:extLst>
              <a:ext uri="{FF2B5EF4-FFF2-40B4-BE49-F238E27FC236}">
                <a16:creationId xmlns:a16="http://schemas.microsoft.com/office/drawing/2014/main" id="{0C4A9C19-98BC-5DA2-02CF-9A43B201359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frame">
            <a:avLst>
              <a:gd name="adj1" fmla="val 3334"/>
            </a:avLst>
          </a:prstGeom>
          <a:blipFill>
            <a:blip r:embed="rId2"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BE">
              <a:solidFill>
                <a:schemeClr val="tx1"/>
              </a:solidFill>
            </a:endParaRPr>
          </a:p>
        </p:txBody>
      </p:sp>
      <p:pic>
        <p:nvPicPr>
          <p:cNvPr id="5122" name="Picture 2" descr="Disclaimer Images | Free Vectors, Stock Photos &amp; PSD">
            <a:extLst>
              <a:ext uri="{FF2B5EF4-FFF2-40B4-BE49-F238E27FC236}">
                <a16:creationId xmlns:a16="http://schemas.microsoft.com/office/drawing/2014/main" id="{373E35E3-0726-5E3D-B581-CD3B4CA2859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3375" y="278406"/>
            <a:ext cx="2000250" cy="2000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ZoneTexte 2">
            <a:extLst>
              <a:ext uri="{FF2B5EF4-FFF2-40B4-BE49-F238E27FC236}">
                <a16:creationId xmlns:a16="http://schemas.microsoft.com/office/drawing/2014/main" id="{9D64E071-F8FD-9814-7D11-4B9191A024BC}"/>
              </a:ext>
            </a:extLst>
          </p:cNvPr>
          <p:cNvSpPr txBox="1"/>
          <p:nvPr/>
        </p:nvSpPr>
        <p:spPr>
          <a:xfrm>
            <a:off x="2581275" y="440331"/>
            <a:ext cx="7791450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1500" u="sng" dirty="0" err="1"/>
              <a:t>Vocabulary</a:t>
            </a:r>
            <a:endParaRPr lang="fr-BE" sz="11500" u="sng" dirty="0"/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169358EC-5426-24A5-61BA-17087506D345}"/>
              </a:ext>
            </a:extLst>
          </p:cNvPr>
          <p:cNvSpPr txBox="1"/>
          <p:nvPr/>
        </p:nvSpPr>
        <p:spPr>
          <a:xfrm>
            <a:off x="1057275" y="2278656"/>
            <a:ext cx="848677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fr-FR" b="1" dirty="0"/>
              <a:t>Scripting</a:t>
            </a:r>
          </a:p>
          <a:p>
            <a:pPr lvl="1"/>
            <a:r>
              <a:rPr lang="fr-FR" dirty="0"/>
              <a:t>Le </a:t>
            </a:r>
            <a:r>
              <a:rPr lang="fr-FR" dirty="0" err="1"/>
              <a:t>scripting</a:t>
            </a:r>
            <a:r>
              <a:rPr lang="fr-FR" dirty="0"/>
              <a:t> est la création d’un script, qui est un fichier contenant différentes instructions à exécuter dans la console les unes à la suite des autres.</a:t>
            </a:r>
            <a:endParaRPr lang="fr-BE" dirty="0"/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975A6528-7A65-C9E6-4481-CF8CB0D33C88}"/>
              </a:ext>
            </a:extLst>
          </p:cNvPr>
          <p:cNvSpPr txBox="1"/>
          <p:nvPr/>
        </p:nvSpPr>
        <p:spPr>
          <a:xfrm>
            <a:off x="1057274" y="3183531"/>
            <a:ext cx="848677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fr-FR" b="1" dirty="0"/>
              <a:t>Malware</a:t>
            </a:r>
          </a:p>
          <a:p>
            <a:pPr lvl="1"/>
            <a:r>
              <a:rPr lang="fr-FR" dirty="0"/>
              <a:t>Logiciel malveillant</a:t>
            </a:r>
            <a:endParaRPr lang="fr-BE" dirty="0"/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9B51194C-809C-C585-0217-8970CA79D793}"/>
              </a:ext>
            </a:extLst>
          </p:cNvPr>
          <p:cNvSpPr txBox="1"/>
          <p:nvPr/>
        </p:nvSpPr>
        <p:spPr>
          <a:xfrm>
            <a:off x="1057273" y="3858154"/>
            <a:ext cx="848677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fr-FR" b="1" dirty="0" err="1"/>
              <a:t>Appliances</a:t>
            </a:r>
            <a:endParaRPr lang="fr-BE" b="1" dirty="0"/>
          </a:p>
          <a:p>
            <a:pPr lvl="1"/>
            <a:r>
              <a:rPr lang="fr-BE" dirty="0"/>
              <a:t>Appareils</a:t>
            </a:r>
            <a:endParaRPr lang="fr-FR" dirty="0"/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FE5836B9-407E-23F9-9BDA-83200203481D}"/>
              </a:ext>
            </a:extLst>
          </p:cNvPr>
          <p:cNvSpPr txBox="1"/>
          <p:nvPr/>
        </p:nvSpPr>
        <p:spPr>
          <a:xfrm>
            <a:off x="1057273" y="4543463"/>
            <a:ext cx="848677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fr-FR" b="1" dirty="0" err="1"/>
              <a:t>Overflow</a:t>
            </a:r>
            <a:endParaRPr lang="fr-BE" b="1" dirty="0"/>
          </a:p>
          <a:p>
            <a:pPr lvl="1"/>
            <a:r>
              <a:rPr lang="fr-BE" dirty="0"/>
              <a:t>Débordement</a:t>
            </a:r>
            <a:endParaRPr lang="fr-FR" dirty="0"/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008E6FB0-AC88-D87B-A29D-5805CCDBB4A3}"/>
              </a:ext>
            </a:extLst>
          </p:cNvPr>
          <p:cNvSpPr txBox="1"/>
          <p:nvPr/>
        </p:nvSpPr>
        <p:spPr>
          <a:xfrm>
            <a:off x="1057273" y="5228772"/>
            <a:ext cx="848677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fr-FR" b="1" dirty="0"/>
              <a:t>prompt</a:t>
            </a:r>
            <a:endParaRPr lang="fr-BE" b="1" dirty="0"/>
          </a:p>
          <a:p>
            <a:pPr lvl="1"/>
            <a:r>
              <a:rPr lang="fr-BE" dirty="0"/>
              <a:t>L’invite de commande / la console, est un endroit où l’on peut écrire des instructions</a:t>
            </a:r>
            <a:endParaRPr lang="fr-FR" dirty="0"/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692A51C1-DD31-22FD-0D5B-F3BA7DD8583E}"/>
              </a:ext>
            </a:extLst>
          </p:cNvPr>
          <p:cNvSpPr txBox="1"/>
          <p:nvPr/>
        </p:nvSpPr>
        <p:spPr>
          <a:xfrm>
            <a:off x="1057273" y="5790672"/>
            <a:ext cx="848677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fr-FR" b="1" dirty="0"/>
              <a:t>Botnet</a:t>
            </a:r>
            <a:endParaRPr lang="fr-BE" b="1" dirty="0"/>
          </a:p>
          <a:p>
            <a:pPr lvl="1"/>
            <a:r>
              <a:rPr lang="fr-BE" dirty="0"/>
              <a:t>Réseau d’ordinateurs dirigé par une seule machine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43069451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 4">
            <a:extLst>
              <a:ext uri="{FF2B5EF4-FFF2-40B4-BE49-F238E27FC236}">
                <a16:creationId xmlns:a16="http://schemas.microsoft.com/office/drawing/2014/main" id="{DB143A3F-0F10-34A9-6751-B3174038859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cxnSp>
        <p:nvCxnSpPr>
          <p:cNvPr id="8" name="Connecteur droit 7">
            <a:extLst>
              <a:ext uri="{FF2B5EF4-FFF2-40B4-BE49-F238E27FC236}">
                <a16:creationId xmlns:a16="http://schemas.microsoft.com/office/drawing/2014/main" id="{FCBEA901-52BD-5453-72ED-8BBFA17D77AC}"/>
              </a:ext>
            </a:extLst>
          </p:cNvPr>
          <p:cNvCxnSpPr>
            <a:cxnSpLocks/>
          </p:cNvCxnSpPr>
          <p:nvPr/>
        </p:nvCxnSpPr>
        <p:spPr>
          <a:xfrm>
            <a:off x="1335881" y="733426"/>
            <a:ext cx="76200" cy="0"/>
          </a:xfrm>
          <a:prstGeom prst="line">
            <a:avLst/>
          </a:prstGeom>
          <a:ln w="381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ZoneTexte 10">
            <a:extLst>
              <a:ext uri="{FF2B5EF4-FFF2-40B4-BE49-F238E27FC236}">
                <a16:creationId xmlns:a16="http://schemas.microsoft.com/office/drawing/2014/main" id="{77E645F9-F895-339D-190A-2D8CB7B403A1}"/>
              </a:ext>
            </a:extLst>
          </p:cNvPr>
          <p:cNvSpPr txBox="1"/>
          <p:nvPr/>
        </p:nvSpPr>
        <p:spPr>
          <a:xfrm>
            <a:off x="1243013" y="554832"/>
            <a:ext cx="148828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100" dirty="0" err="1">
                <a:solidFill>
                  <a:srgbClr val="57D402"/>
                </a:solidFill>
                <a:latin typeface="Consolas" panose="020B0609020204030204" pitchFamily="49" charset="0"/>
              </a:rPr>
              <a:t>What’s</a:t>
            </a:r>
            <a:r>
              <a:rPr lang="fr-FR" sz="1100" dirty="0">
                <a:solidFill>
                  <a:srgbClr val="57D402"/>
                </a:solidFill>
                <a:latin typeface="Consolas" panose="020B0609020204030204" pitchFamily="49" charset="0"/>
              </a:rPr>
              <a:t> a hacker ? </a:t>
            </a:r>
            <a:endParaRPr lang="fr-BE" sz="1100" dirty="0">
              <a:solidFill>
                <a:srgbClr val="57D402"/>
              </a:solidFill>
              <a:latin typeface="Consolas" panose="020B0609020204030204" pitchFamily="49" charset="0"/>
            </a:endParaRPr>
          </a:p>
        </p:txBody>
      </p:sp>
      <p:grpSp>
        <p:nvGrpSpPr>
          <p:cNvPr id="28" name="Groupe 27">
            <a:extLst>
              <a:ext uri="{FF2B5EF4-FFF2-40B4-BE49-F238E27FC236}">
                <a16:creationId xmlns:a16="http://schemas.microsoft.com/office/drawing/2014/main" id="{F67923FD-2209-E9C4-57EE-EA4B626B3650}"/>
              </a:ext>
            </a:extLst>
          </p:cNvPr>
          <p:cNvGrpSpPr/>
          <p:nvPr/>
        </p:nvGrpSpPr>
        <p:grpSpPr>
          <a:xfrm>
            <a:off x="-101600" y="864231"/>
            <a:ext cx="8298069" cy="270724"/>
            <a:chOff x="-101600" y="864231"/>
            <a:chExt cx="8298069" cy="270724"/>
          </a:xfrm>
        </p:grpSpPr>
        <p:sp>
          <p:nvSpPr>
            <p:cNvPr id="22" name="ZoneTexte 21">
              <a:extLst>
                <a:ext uri="{FF2B5EF4-FFF2-40B4-BE49-F238E27FC236}">
                  <a16:creationId xmlns:a16="http://schemas.microsoft.com/office/drawing/2014/main" id="{3CFC84D6-B0C7-D163-FB00-EEC7296A7034}"/>
                </a:ext>
              </a:extLst>
            </p:cNvPr>
            <p:cNvSpPr txBox="1"/>
            <p:nvPr/>
          </p:nvSpPr>
          <p:spPr>
            <a:xfrm>
              <a:off x="-101600" y="864231"/>
              <a:ext cx="1513681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sz="1100" dirty="0">
                  <a:solidFill>
                    <a:schemeClr val="bg1">
                      <a:lumMod val="75000"/>
                    </a:schemeClr>
                  </a:solidFill>
                  <a:latin typeface="Consolas" panose="020B0609020204030204" pitchFamily="49" charset="0"/>
                </a:rPr>
                <a:t>C:\Users\Clement&gt;</a:t>
              </a:r>
              <a:endParaRPr lang="fr-BE" sz="1100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</a:endParaRPr>
            </a:p>
          </p:txBody>
        </p:sp>
        <p:sp>
          <p:nvSpPr>
            <p:cNvPr id="23" name="ZoneTexte 22">
              <a:extLst>
                <a:ext uri="{FF2B5EF4-FFF2-40B4-BE49-F238E27FC236}">
                  <a16:creationId xmlns:a16="http://schemas.microsoft.com/office/drawing/2014/main" id="{3482D458-D555-4E3B-017D-8F107ECFFDC3}"/>
                </a:ext>
              </a:extLst>
            </p:cNvPr>
            <p:cNvSpPr txBox="1"/>
            <p:nvPr/>
          </p:nvSpPr>
          <p:spPr>
            <a:xfrm>
              <a:off x="1133785" y="873345"/>
              <a:ext cx="7062684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sz="1100" dirty="0">
                  <a:solidFill>
                    <a:srgbClr val="57D402"/>
                  </a:solidFill>
                  <a:latin typeface="Consolas" panose="020B0609020204030204" pitchFamily="49" charset="0"/>
                </a:rPr>
                <a:t>A hacker </a:t>
              </a:r>
              <a:r>
                <a:rPr lang="fr-FR" sz="1100" dirty="0" err="1">
                  <a:solidFill>
                    <a:srgbClr val="57D402"/>
                  </a:solidFill>
                  <a:latin typeface="Consolas" panose="020B0609020204030204" pitchFamily="49" charset="0"/>
                </a:rPr>
                <a:t>is</a:t>
              </a:r>
              <a:r>
                <a:rPr lang="fr-FR" sz="1100" dirty="0">
                  <a:solidFill>
                    <a:srgbClr val="57D402"/>
                  </a:solidFill>
                  <a:latin typeface="Consolas" panose="020B0609020204030204" pitchFamily="49" charset="0"/>
                </a:rPr>
                <a:t> </a:t>
              </a:r>
              <a:r>
                <a:rPr lang="fr-FR" sz="1100" dirty="0" err="1">
                  <a:solidFill>
                    <a:srgbClr val="57D402"/>
                  </a:solidFill>
                  <a:latin typeface="Consolas" panose="020B0609020204030204" pitchFamily="49" charset="0"/>
                </a:rPr>
                <a:t>someone</a:t>
              </a:r>
              <a:r>
                <a:rPr lang="fr-FR" sz="1100" dirty="0">
                  <a:solidFill>
                    <a:srgbClr val="57D402"/>
                  </a:solidFill>
                  <a:latin typeface="Consolas" panose="020B0609020204030204" pitchFamily="49" charset="0"/>
                </a:rPr>
                <a:t> </a:t>
              </a:r>
              <a:r>
                <a:rPr lang="fr-FR" sz="1100" dirty="0" err="1">
                  <a:solidFill>
                    <a:srgbClr val="57D402"/>
                  </a:solidFill>
                  <a:latin typeface="Consolas" panose="020B0609020204030204" pitchFamily="49" charset="0"/>
                </a:rPr>
                <a:t>who</a:t>
              </a:r>
              <a:r>
                <a:rPr lang="fr-FR" sz="1100" dirty="0">
                  <a:solidFill>
                    <a:srgbClr val="57D402"/>
                  </a:solidFill>
                  <a:latin typeface="Consolas" panose="020B0609020204030204" pitchFamily="49" charset="0"/>
                </a:rPr>
                <a:t> can, </a:t>
              </a:r>
              <a:r>
                <a:rPr lang="fr-FR" sz="1100" dirty="0" err="1">
                  <a:solidFill>
                    <a:srgbClr val="57D402"/>
                  </a:solidFill>
                  <a:latin typeface="Consolas" panose="020B0609020204030204" pitchFamily="49" charset="0"/>
                </a:rPr>
                <a:t>with</a:t>
              </a:r>
              <a:r>
                <a:rPr lang="fr-FR" sz="1100" dirty="0">
                  <a:solidFill>
                    <a:srgbClr val="57D402"/>
                  </a:solidFill>
                  <a:latin typeface="Consolas" panose="020B0609020204030204" pitchFamily="49" charset="0"/>
                </a:rPr>
                <a:t> </a:t>
              </a:r>
              <a:r>
                <a:rPr lang="fr-FR" sz="1100" dirty="0" err="1">
                  <a:solidFill>
                    <a:srgbClr val="57D402"/>
                  </a:solidFill>
                  <a:latin typeface="Consolas" panose="020B0609020204030204" pitchFamily="49" charset="0"/>
                </a:rPr>
                <a:t>some</a:t>
              </a:r>
              <a:r>
                <a:rPr lang="fr-FR" sz="1100" dirty="0">
                  <a:solidFill>
                    <a:srgbClr val="57D402"/>
                  </a:solidFill>
                  <a:latin typeface="Consolas" panose="020B0609020204030204" pitchFamily="49" charset="0"/>
                </a:rPr>
                <a:t> </a:t>
              </a:r>
              <a:r>
                <a:rPr lang="fr-FR" sz="1100" dirty="0" err="1">
                  <a:solidFill>
                    <a:srgbClr val="57D402"/>
                  </a:solidFill>
                  <a:latin typeface="Consolas" panose="020B0609020204030204" pitchFamily="49" charset="0"/>
                </a:rPr>
                <a:t>technical</a:t>
              </a:r>
              <a:r>
                <a:rPr lang="fr-FR" sz="1100" dirty="0">
                  <a:solidFill>
                    <a:srgbClr val="57D402"/>
                  </a:solidFill>
                  <a:latin typeface="Consolas" panose="020B0609020204030204" pitchFamily="49" charset="0"/>
                </a:rPr>
                <a:t> </a:t>
              </a:r>
              <a:r>
                <a:rPr lang="fr-FR" sz="1100" dirty="0" err="1">
                  <a:solidFill>
                    <a:srgbClr val="57D402"/>
                  </a:solidFill>
                  <a:latin typeface="Consolas" panose="020B0609020204030204" pitchFamily="49" charset="0"/>
                </a:rPr>
                <a:t>knowledge</a:t>
              </a:r>
              <a:r>
                <a:rPr lang="fr-FR" sz="1100" dirty="0">
                  <a:solidFill>
                    <a:srgbClr val="57D402"/>
                  </a:solidFill>
                  <a:latin typeface="Consolas" panose="020B0609020204030204" pitchFamily="49" charset="0"/>
                </a:rPr>
                <a:t>, break </a:t>
              </a:r>
              <a:r>
                <a:rPr lang="fr-FR" sz="1100" dirty="0" err="1">
                  <a:solidFill>
                    <a:srgbClr val="57D402"/>
                  </a:solidFill>
                  <a:latin typeface="Consolas" panose="020B0609020204030204" pitchFamily="49" charset="0"/>
                </a:rPr>
                <a:t>into</a:t>
              </a:r>
              <a:r>
                <a:rPr lang="fr-FR" sz="1100" dirty="0">
                  <a:solidFill>
                    <a:srgbClr val="57D402"/>
                  </a:solidFill>
                  <a:latin typeface="Consolas" panose="020B0609020204030204" pitchFamily="49" charset="0"/>
                </a:rPr>
                <a:t> computer </a:t>
              </a:r>
              <a:r>
                <a:rPr lang="fr-FR" sz="1100" dirty="0" err="1">
                  <a:solidFill>
                    <a:srgbClr val="57D402"/>
                  </a:solidFill>
                  <a:latin typeface="Consolas" panose="020B0609020204030204" pitchFamily="49" charset="0"/>
                </a:rPr>
                <a:t>systems</a:t>
              </a:r>
              <a:r>
                <a:rPr lang="fr-FR" sz="1100" dirty="0">
                  <a:solidFill>
                    <a:srgbClr val="57D402"/>
                  </a:solidFill>
                  <a:latin typeface="Consolas" panose="020B0609020204030204" pitchFamily="49" charset="0"/>
                </a:rPr>
                <a:t>.</a:t>
              </a:r>
              <a:endParaRPr lang="fr-BE" sz="1100" dirty="0">
                <a:solidFill>
                  <a:srgbClr val="57D402"/>
                </a:solidFill>
                <a:latin typeface="Consolas" panose="020B0609020204030204" pitchFamily="49" charset="0"/>
              </a:endParaRPr>
            </a:p>
          </p:txBody>
        </p:sp>
      </p:grpSp>
      <p:sp>
        <p:nvSpPr>
          <p:cNvPr id="27" name="ZoneTexte 26">
            <a:extLst>
              <a:ext uri="{FF2B5EF4-FFF2-40B4-BE49-F238E27FC236}">
                <a16:creationId xmlns:a16="http://schemas.microsoft.com/office/drawing/2014/main" id="{5C300142-D43D-9B62-AC98-535BD479A215}"/>
              </a:ext>
            </a:extLst>
          </p:cNvPr>
          <p:cNvSpPr txBox="1"/>
          <p:nvPr/>
        </p:nvSpPr>
        <p:spPr>
          <a:xfrm>
            <a:off x="-101600" y="1134955"/>
            <a:ext cx="151368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100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</a:rPr>
              <a:t>C:\Users\Clement&gt;</a:t>
            </a:r>
            <a:endParaRPr lang="fr-BE" sz="1100" dirty="0">
              <a:solidFill>
                <a:schemeClr val="bg1">
                  <a:lumMod val="75000"/>
                </a:schemeClr>
              </a:solidFill>
              <a:latin typeface="Consolas" panose="020B0609020204030204" pitchFamily="49" charset="0"/>
            </a:endParaRPr>
          </a:p>
        </p:txBody>
      </p:sp>
      <p:cxnSp>
        <p:nvCxnSpPr>
          <p:cNvPr id="29" name="Connecteur droit 28">
            <a:extLst>
              <a:ext uri="{FF2B5EF4-FFF2-40B4-BE49-F238E27FC236}">
                <a16:creationId xmlns:a16="http://schemas.microsoft.com/office/drawing/2014/main" id="{B48CFFD1-D5B0-626A-CCED-A9EF69D61B27}"/>
              </a:ext>
            </a:extLst>
          </p:cNvPr>
          <p:cNvCxnSpPr>
            <a:cxnSpLocks/>
          </p:cNvCxnSpPr>
          <p:nvPr/>
        </p:nvCxnSpPr>
        <p:spPr>
          <a:xfrm>
            <a:off x="1335881" y="1314451"/>
            <a:ext cx="76200" cy="0"/>
          </a:xfrm>
          <a:prstGeom prst="line">
            <a:avLst/>
          </a:prstGeom>
          <a:ln w="381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0" name="Image 29">
            <a:extLst>
              <a:ext uri="{FF2B5EF4-FFF2-40B4-BE49-F238E27FC236}">
                <a16:creationId xmlns:a16="http://schemas.microsoft.com/office/drawing/2014/main" id="{2FDF3455-BDA3-3D34-2163-F2322AC490D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2036341"/>
            <a:ext cx="1894774" cy="2785318"/>
          </a:xfrm>
          <a:prstGeom prst="rect">
            <a:avLst/>
          </a:prstGeom>
        </p:spPr>
      </p:pic>
      <p:pic>
        <p:nvPicPr>
          <p:cNvPr id="31" name="Image 30">
            <a:extLst>
              <a:ext uri="{FF2B5EF4-FFF2-40B4-BE49-F238E27FC236}">
                <a16:creationId xmlns:a16="http://schemas.microsoft.com/office/drawing/2014/main" id="{A5208B33-8A3F-37C2-6C5F-583232B9D9B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2984" y="1990072"/>
            <a:ext cx="1904491" cy="2785318"/>
          </a:xfrm>
          <a:prstGeom prst="rect">
            <a:avLst/>
          </a:prstGeom>
        </p:spPr>
      </p:pic>
      <p:sp>
        <p:nvSpPr>
          <p:cNvPr id="33" name="ZoneTexte 32">
            <a:extLst>
              <a:ext uri="{FF2B5EF4-FFF2-40B4-BE49-F238E27FC236}">
                <a16:creationId xmlns:a16="http://schemas.microsoft.com/office/drawing/2014/main" id="{BAB95763-2648-139D-DE6D-292F4597E5FD}"/>
              </a:ext>
            </a:extLst>
          </p:cNvPr>
          <p:cNvSpPr txBox="1"/>
          <p:nvPr/>
        </p:nvSpPr>
        <p:spPr>
          <a:xfrm>
            <a:off x="1243013" y="1125841"/>
            <a:ext cx="4210249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100" dirty="0">
                <a:solidFill>
                  <a:srgbClr val="57D402"/>
                </a:solidFill>
                <a:latin typeface="Consolas" panose="020B0609020204030204" pitchFamily="49" charset="0"/>
              </a:rPr>
              <a:t>The </a:t>
            </a:r>
            <a:r>
              <a:rPr lang="fr-FR" sz="1100" dirty="0" err="1">
                <a:solidFill>
                  <a:srgbClr val="57D402"/>
                </a:solidFill>
                <a:latin typeface="Consolas" panose="020B0609020204030204" pitchFamily="49" charset="0"/>
              </a:rPr>
              <a:t>differences</a:t>
            </a:r>
            <a:r>
              <a:rPr lang="fr-FR" sz="1100" dirty="0">
                <a:solidFill>
                  <a:srgbClr val="57D402"/>
                </a:solidFill>
                <a:latin typeface="Consolas" panose="020B0609020204030204" pitchFamily="49" charset="0"/>
              </a:rPr>
              <a:t> </a:t>
            </a:r>
            <a:r>
              <a:rPr lang="fr-FR" sz="1100" dirty="0" err="1">
                <a:solidFill>
                  <a:srgbClr val="57D402"/>
                </a:solidFill>
                <a:latin typeface="Consolas" panose="020B0609020204030204" pitchFamily="49" charset="0"/>
              </a:rPr>
              <a:t>between</a:t>
            </a:r>
            <a:r>
              <a:rPr lang="fr-FR" sz="1100" dirty="0">
                <a:solidFill>
                  <a:srgbClr val="57D402"/>
                </a:solidFill>
                <a:latin typeface="Consolas" panose="020B0609020204030204" pitchFamily="49" charset="0"/>
              </a:rPr>
              <a:t> white </a:t>
            </a:r>
            <a:r>
              <a:rPr lang="fr-FR" sz="1100" dirty="0" err="1">
                <a:solidFill>
                  <a:srgbClr val="57D402"/>
                </a:solidFill>
                <a:latin typeface="Consolas" panose="020B0609020204030204" pitchFamily="49" charset="0"/>
              </a:rPr>
              <a:t>hats</a:t>
            </a:r>
            <a:r>
              <a:rPr lang="fr-FR" sz="1100" dirty="0">
                <a:solidFill>
                  <a:srgbClr val="57D402"/>
                </a:solidFill>
                <a:latin typeface="Consolas" panose="020B0609020204030204" pitchFamily="49" charset="0"/>
              </a:rPr>
              <a:t> and black </a:t>
            </a:r>
            <a:r>
              <a:rPr lang="fr-FR" sz="1100" dirty="0" err="1">
                <a:solidFill>
                  <a:srgbClr val="57D402"/>
                </a:solidFill>
                <a:latin typeface="Consolas" panose="020B0609020204030204" pitchFamily="49" charset="0"/>
              </a:rPr>
              <a:t>hats</a:t>
            </a:r>
            <a:r>
              <a:rPr lang="fr-FR" sz="1100" dirty="0">
                <a:solidFill>
                  <a:srgbClr val="57D402"/>
                </a:solidFill>
                <a:latin typeface="Consolas" panose="020B0609020204030204" pitchFamily="49" charset="0"/>
              </a:rPr>
              <a:t>.</a:t>
            </a:r>
            <a:endParaRPr lang="fr-BE" sz="1100" dirty="0">
              <a:solidFill>
                <a:srgbClr val="57D402"/>
              </a:solidFill>
              <a:latin typeface="Consolas" panose="020B0609020204030204" pitchFamily="49" charset="0"/>
            </a:endParaRPr>
          </a:p>
        </p:txBody>
      </p:sp>
      <p:sp>
        <p:nvSpPr>
          <p:cNvPr id="38" name="ZoneTexte 37">
            <a:extLst>
              <a:ext uri="{FF2B5EF4-FFF2-40B4-BE49-F238E27FC236}">
                <a16:creationId xmlns:a16="http://schemas.microsoft.com/office/drawing/2014/main" id="{C66CE357-512A-0FAE-2B4A-437C9C77F6A2}"/>
              </a:ext>
            </a:extLst>
          </p:cNvPr>
          <p:cNvSpPr txBox="1"/>
          <p:nvPr/>
        </p:nvSpPr>
        <p:spPr>
          <a:xfrm>
            <a:off x="2759075" y="1990072"/>
            <a:ext cx="2876550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100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</a:rPr>
              <a:t>###################################</a:t>
            </a:r>
          </a:p>
          <a:p>
            <a:r>
              <a:rPr lang="fr-FR" sz="1100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</a:rPr>
              <a:t>#                                 #    </a:t>
            </a:r>
          </a:p>
          <a:p>
            <a:r>
              <a:rPr lang="fr-FR" sz="1100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</a:rPr>
              <a:t>#  </a:t>
            </a:r>
            <a:r>
              <a:rPr lang="fr-FR" sz="1100" dirty="0">
                <a:solidFill>
                  <a:srgbClr val="57D402"/>
                </a:solidFill>
                <a:latin typeface="Consolas" panose="020B0609020204030204" pitchFamily="49" charset="0"/>
              </a:rPr>
              <a:t>- Hunt bugs                    </a:t>
            </a:r>
            <a:r>
              <a:rPr lang="fr-FR" sz="1100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</a:rPr>
              <a:t>#</a:t>
            </a:r>
          </a:p>
          <a:p>
            <a:r>
              <a:rPr lang="fr-FR" sz="1100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</a:rPr>
              <a:t>#  </a:t>
            </a:r>
            <a:r>
              <a:rPr lang="fr-FR" sz="1100" dirty="0">
                <a:solidFill>
                  <a:srgbClr val="57D402"/>
                </a:solidFill>
                <a:latin typeface="Consolas" panose="020B0609020204030204" pitchFamily="49" charset="0"/>
              </a:rPr>
              <a:t>- Try to close </a:t>
            </a:r>
            <a:r>
              <a:rPr lang="fr-FR" sz="1100" dirty="0" err="1">
                <a:solidFill>
                  <a:srgbClr val="57D402"/>
                </a:solidFill>
                <a:latin typeface="Consolas" panose="020B0609020204030204" pitchFamily="49" charset="0"/>
              </a:rPr>
              <a:t>security</a:t>
            </a:r>
            <a:r>
              <a:rPr lang="fr-FR" sz="1100" dirty="0">
                <a:solidFill>
                  <a:srgbClr val="57D402"/>
                </a:solidFill>
                <a:latin typeface="Consolas" panose="020B0609020204030204" pitchFamily="49" charset="0"/>
              </a:rPr>
              <a:t> </a:t>
            </a:r>
            <a:r>
              <a:rPr lang="fr-FR" sz="1100" dirty="0" err="1">
                <a:solidFill>
                  <a:srgbClr val="57D402"/>
                </a:solidFill>
                <a:latin typeface="Consolas" panose="020B0609020204030204" pitchFamily="49" charset="0"/>
              </a:rPr>
              <a:t>holes</a:t>
            </a:r>
            <a:r>
              <a:rPr lang="fr-FR" sz="1100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</a:rPr>
              <a:t>  #</a:t>
            </a:r>
          </a:p>
          <a:p>
            <a:r>
              <a:rPr lang="fr-FR" sz="1100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</a:rPr>
              <a:t>#  </a:t>
            </a:r>
            <a:r>
              <a:rPr lang="fr-FR" sz="1100" dirty="0">
                <a:solidFill>
                  <a:srgbClr val="57D402"/>
                </a:solidFill>
                <a:latin typeface="Consolas" panose="020B0609020204030204" pitchFamily="49" charset="0"/>
              </a:rPr>
              <a:t>- Are </a:t>
            </a:r>
            <a:r>
              <a:rPr lang="fr-FR" sz="1100" dirty="0" err="1">
                <a:solidFill>
                  <a:srgbClr val="57D402"/>
                </a:solidFill>
                <a:latin typeface="Consolas" panose="020B0609020204030204" pitchFamily="49" charset="0"/>
              </a:rPr>
              <a:t>hired</a:t>
            </a:r>
            <a:r>
              <a:rPr lang="fr-FR" sz="1100" dirty="0">
                <a:solidFill>
                  <a:srgbClr val="57D402"/>
                </a:solidFill>
                <a:latin typeface="Consolas" panose="020B0609020204030204" pitchFamily="49" charset="0"/>
              </a:rPr>
              <a:t> by </a:t>
            </a:r>
            <a:r>
              <a:rPr lang="fr-FR" sz="1100" dirty="0" err="1">
                <a:solidFill>
                  <a:srgbClr val="57D402"/>
                </a:solidFill>
                <a:latin typeface="Consolas" panose="020B0609020204030204" pitchFamily="49" charset="0"/>
              </a:rPr>
              <a:t>companies</a:t>
            </a:r>
            <a:r>
              <a:rPr lang="fr-FR" sz="1100" dirty="0">
                <a:solidFill>
                  <a:srgbClr val="57D402"/>
                </a:solidFill>
                <a:latin typeface="Consolas" panose="020B0609020204030204" pitchFamily="49" charset="0"/>
              </a:rPr>
              <a:t> to    </a:t>
            </a:r>
            <a:r>
              <a:rPr lang="fr-FR" sz="1100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</a:rPr>
              <a:t>#</a:t>
            </a:r>
          </a:p>
          <a:p>
            <a:r>
              <a:rPr lang="fr-FR" sz="1100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</a:rPr>
              <a:t>#    </a:t>
            </a:r>
            <a:r>
              <a:rPr lang="fr-FR" sz="1100" dirty="0" err="1">
                <a:solidFill>
                  <a:srgbClr val="57D402"/>
                </a:solidFill>
                <a:latin typeface="Consolas" panose="020B0609020204030204" pitchFamily="49" charset="0"/>
              </a:rPr>
              <a:t>perform</a:t>
            </a:r>
            <a:r>
              <a:rPr lang="fr-FR" sz="1100" dirty="0">
                <a:solidFill>
                  <a:srgbClr val="57D402"/>
                </a:solidFill>
                <a:latin typeface="Consolas" panose="020B0609020204030204" pitchFamily="49" charset="0"/>
              </a:rPr>
              <a:t> </a:t>
            </a:r>
            <a:r>
              <a:rPr lang="fr-FR" sz="1100" dirty="0" err="1">
                <a:solidFill>
                  <a:srgbClr val="57D402"/>
                </a:solidFill>
                <a:latin typeface="Consolas" panose="020B0609020204030204" pitchFamily="49" charset="0"/>
              </a:rPr>
              <a:t>security</a:t>
            </a:r>
            <a:r>
              <a:rPr lang="fr-FR" sz="1100" dirty="0">
                <a:solidFill>
                  <a:srgbClr val="57D402"/>
                </a:solidFill>
                <a:latin typeface="Consolas" panose="020B0609020204030204" pitchFamily="49" charset="0"/>
              </a:rPr>
              <a:t> </a:t>
            </a:r>
            <a:r>
              <a:rPr lang="fr-FR" sz="1100" dirty="0" err="1">
                <a:solidFill>
                  <a:srgbClr val="57D402"/>
                </a:solidFill>
                <a:latin typeface="Consolas" panose="020B0609020204030204" pitchFamily="49" charset="0"/>
              </a:rPr>
              <a:t>evaluations</a:t>
            </a:r>
            <a:r>
              <a:rPr lang="fr-FR" sz="1100" dirty="0">
                <a:solidFill>
                  <a:srgbClr val="57D402"/>
                </a:solidFill>
                <a:latin typeface="Consolas" panose="020B0609020204030204" pitchFamily="49" charset="0"/>
              </a:rPr>
              <a:t> </a:t>
            </a:r>
            <a:r>
              <a:rPr lang="fr-FR" sz="1100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</a:rPr>
              <a:t>#</a:t>
            </a:r>
          </a:p>
          <a:p>
            <a:r>
              <a:rPr lang="fr-FR" sz="1100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</a:rPr>
              <a:t>#                                 #</a:t>
            </a:r>
          </a:p>
          <a:p>
            <a:r>
              <a:rPr lang="fr-FR" sz="1100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</a:rPr>
              <a:t>###################################</a:t>
            </a:r>
            <a:endParaRPr lang="fr-BE" sz="1100" dirty="0">
              <a:solidFill>
                <a:schemeClr val="bg1">
                  <a:lumMod val="75000"/>
                </a:schemeClr>
              </a:solidFill>
              <a:latin typeface="Consolas" panose="020B0609020204030204" pitchFamily="49" charset="0"/>
            </a:endParaRPr>
          </a:p>
        </p:txBody>
      </p:sp>
      <p:sp>
        <p:nvSpPr>
          <p:cNvPr id="40" name="ZoneTexte 39">
            <a:extLst>
              <a:ext uri="{FF2B5EF4-FFF2-40B4-BE49-F238E27FC236}">
                <a16:creationId xmlns:a16="http://schemas.microsoft.com/office/drawing/2014/main" id="{A6D5E814-5657-37D4-A29E-49DD672D463F}"/>
              </a:ext>
            </a:extLst>
          </p:cNvPr>
          <p:cNvSpPr txBox="1"/>
          <p:nvPr/>
        </p:nvSpPr>
        <p:spPr>
          <a:xfrm>
            <a:off x="8196469" y="2008300"/>
            <a:ext cx="2876550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100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</a:rPr>
              <a:t>###################################</a:t>
            </a:r>
          </a:p>
          <a:p>
            <a:r>
              <a:rPr lang="fr-FR" sz="1100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</a:rPr>
              <a:t>#                                 #    </a:t>
            </a:r>
          </a:p>
          <a:p>
            <a:r>
              <a:rPr lang="fr-FR" sz="1100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</a:rPr>
              <a:t>#  </a:t>
            </a:r>
            <a:r>
              <a:rPr lang="fr-FR" sz="1100" dirty="0">
                <a:solidFill>
                  <a:srgbClr val="57D402"/>
                </a:solidFill>
                <a:latin typeface="Consolas" panose="020B0609020204030204" pitchFamily="49" charset="0"/>
              </a:rPr>
              <a:t>- </a:t>
            </a:r>
            <a:r>
              <a:rPr lang="fr-FR" sz="1100" dirty="0" err="1">
                <a:solidFill>
                  <a:srgbClr val="57D402"/>
                </a:solidFill>
                <a:latin typeface="Consolas" panose="020B0609020204030204" pitchFamily="49" charset="0"/>
              </a:rPr>
              <a:t>Malicious</a:t>
            </a:r>
            <a:r>
              <a:rPr lang="fr-FR" sz="1100" dirty="0">
                <a:solidFill>
                  <a:srgbClr val="57D402"/>
                </a:solidFill>
                <a:latin typeface="Consolas" panose="020B0609020204030204" pitchFamily="49" charset="0"/>
              </a:rPr>
              <a:t> </a:t>
            </a:r>
            <a:r>
              <a:rPr lang="fr-FR" sz="1100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</a:rPr>
              <a:t>                   #</a:t>
            </a:r>
          </a:p>
          <a:p>
            <a:r>
              <a:rPr lang="fr-FR" sz="1100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</a:rPr>
              <a:t>#  </a:t>
            </a:r>
            <a:r>
              <a:rPr lang="fr-FR" sz="1100" dirty="0">
                <a:solidFill>
                  <a:srgbClr val="57D402"/>
                </a:solidFill>
                <a:latin typeface="Consolas" panose="020B0609020204030204" pitchFamily="49" charset="0"/>
              </a:rPr>
              <a:t>- </a:t>
            </a:r>
            <a:r>
              <a:rPr lang="fr-FR" sz="1100" dirty="0" err="1">
                <a:solidFill>
                  <a:srgbClr val="57D402"/>
                </a:solidFill>
                <a:latin typeface="Consolas" panose="020B0609020204030204" pitchFamily="49" charset="0"/>
              </a:rPr>
              <a:t>Steal</a:t>
            </a:r>
            <a:r>
              <a:rPr lang="fr-FR" sz="1100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</a:rPr>
              <a:t>                        #</a:t>
            </a:r>
          </a:p>
          <a:p>
            <a:r>
              <a:rPr lang="fr-FR" sz="1100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</a:rPr>
              <a:t>#  </a:t>
            </a:r>
            <a:r>
              <a:rPr lang="fr-FR" sz="1100" dirty="0">
                <a:solidFill>
                  <a:srgbClr val="57D402"/>
                </a:solidFill>
                <a:latin typeface="Consolas" panose="020B0609020204030204" pitchFamily="49" charset="0"/>
              </a:rPr>
              <a:t>- Exploit</a:t>
            </a:r>
            <a:r>
              <a:rPr lang="fr-FR" sz="1100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</a:rPr>
              <a:t>                      #</a:t>
            </a:r>
          </a:p>
          <a:p>
            <a:r>
              <a:rPr lang="fr-FR" sz="1100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</a:rPr>
              <a:t>#  </a:t>
            </a:r>
            <a:r>
              <a:rPr lang="fr-FR" sz="1100" dirty="0">
                <a:solidFill>
                  <a:srgbClr val="57D402"/>
                </a:solidFill>
                <a:latin typeface="Consolas" panose="020B0609020204030204" pitchFamily="49" charset="0"/>
              </a:rPr>
              <a:t>- </a:t>
            </a:r>
            <a:r>
              <a:rPr lang="fr-FR" sz="1100" dirty="0" err="1">
                <a:solidFill>
                  <a:srgbClr val="57D402"/>
                </a:solidFill>
                <a:latin typeface="Consolas" panose="020B0609020204030204" pitchFamily="49" charset="0"/>
              </a:rPr>
              <a:t>Sell</a:t>
            </a:r>
            <a:r>
              <a:rPr lang="fr-FR" sz="1100" dirty="0">
                <a:solidFill>
                  <a:srgbClr val="57D402"/>
                </a:solidFill>
                <a:latin typeface="Consolas" panose="020B0609020204030204" pitchFamily="49" charset="0"/>
              </a:rPr>
              <a:t> </a:t>
            </a:r>
            <a:r>
              <a:rPr lang="fr-FR" sz="1100" dirty="0" err="1">
                <a:solidFill>
                  <a:srgbClr val="57D402"/>
                </a:solidFill>
                <a:latin typeface="Consolas" panose="020B0609020204030204" pitchFamily="49" charset="0"/>
              </a:rPr>
              <a:t>vulnerabilities</a:t>
            </a:r>
            <a:r>
              <a:rPr lang="fr-FR" sz="1100" dirty="0">
                <a:solidFill>
                  <a:srgbClr val="57D402"/>
                </a:solidFill>
                <a:latin typeface="Consolas" panose="020B0609020204030204" pitchFamily="49" charset="0"/>
              </a:rPr>
              <a:t> &amp; data </a:t>
            </a:r>
            <a:r>
              <a:rPr lang="fr-FR" sz="1100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</a:rPr>
              <a:t> #</a:t>
            </a:r>
          </a:p>
          <a:p>
            <a:r>
              <a:rPr lang="fr-FR" sz="1100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</a:rPr>
              <a:t>#                                 #  </a:t>
            </a:r>
          </a:p>
          <a:p>
            <a:r>
              <a:rPr lang="fr-FR" sz="1100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</a:rPr>
              <a:t>###################################</a:t>
            </a:r>
            <a:endParaRPr lang="fr-BE" sz="1100" dirty="0">
              <a:solidFill>
                <a:schemeClr val="bg1">
                  <a:lumMod val="75000"/>
                </a:schemeClr>
              </a:solidFill>
              <a:latin typeface="Consolas" panose="020B0609020204030204" pitchFamily="49" charset="0"/>
            </a:endParaRPr>
          </a:p>
        </p:txBody>
      </p:sp>
      <p:sp>
        <p:nvSpPr>
          <p:cNvPr id="42" name="ZoneTexte 41">
            <a:extLst>
              <a:ext uri="{FF2B5EF4-FFF2-40B4-BE49-F238E27FC236}">
                <a16:creationId xmlns:a16="http://schemas.microsoft.com/office/drawing/2014/main" id="{0FD75B25-D62C-4B58-FD36-4F802AABBAF0}"/>
              </a:ext>
            </a:extLst>
          </p:cNvPr>
          <p:cNvSpPr txBox="1"/>
          <p:nvPr/>
        </p:nvSpPr>
        <p:spPr>
          <a:xfrm>
            <a:off x="-101600" y="5238092"/>
            <a:ext cx="151368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100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</a:rPr>
              <a:t>C:\Users\Clement&gt;</a:t>
            </a:r>
            <a:endParaRPr lang="fr-BE" sz="1100" dirty="0">
              <a:solidFill>
                <a:schemeClr val="bg1">
                  <a:lumMod val="75000"/>
                </a:schemeClr>
              </a:solidFill>
              <a:latin typeface="Consolas" panose="020B0609020204030204" pitchFamily="49" charset="0"/>
            </a:endParaRPr>
          </a:p>
        </p:txBody>
      </p:sp>
      <p:cxnSp>
        <p:nvCxnSpPr>
          <p:cNvPr id="43" name="Connecteur droit 42">
            <a:extLst>
              <a:ext uri="{FF2B5EF4-FFF2-40B4-BE49-F238E27FC236}">
                <a16:creationId xmlns:a16="http://schemas.microsoft.com/office/drawing/2014/main" id="{0FBBA49F-D526-BFC9-F7B2-87307047C936}"/>
              </a:ext>
            </a:extLst>
          </p:cNvPr>
          <p:cNvCxnSpPr>
            <a:cxnSpLocks/>
          </p:cNvCxnSpPr>
          <p:nvPr/>
        </p:nvCxnSpPr>
        <p:spPr>
          <a:xfrm>
            <a:off x="1335881" y="5405439"/>
            <a:ext cx="76200" cy="0"/>
          </a:xfrm>
          <a:prstGeom prst="line">
            <a:avLst/>
          </a:prstGeom>
          <a:ln w="381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ZoneTexte 2">
            <a:extLst>
              <a:ext uri="{FF2B5EF4-FFF2-40B4-BE49-F238E27FC236}">
                <a16:creationId xmlns:a16="http://schemas.microsoft.com/office/drawing/2014/main" id="{7197C03A-7E66-0E8C-0C15-421F879A5F2D}"/>
              </a:ext>
            </a:extLst>
          </p:cNvPr>
          <p:cNvSpPr txBox="1"/>
          <p:nvPr/>
        </p:nvSpPr>
        <p:spPr>
          <a:xfrm>
            <a:off x="1182687" y="5228978"/>
            <a:ext cx="66198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100" dirty="0">
                <a:solidFill>
                  <a:srgbClr val="57D402"/>
                </a:solidFill>
                <a:latin typeface="Consolas" panose="020B0609020204030204" pitchFamily="49" charset="0"/>
              </a:rPr>
              <a:t>Clear</a:t>
            </a:r>
            <a:endParaRPr lang="fr-BE" sz="1100" dirty="0">
              <a:solidFill>
                <a:srgbClr val="57D402"/>
              </a:solidFill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75746796"/>
      </p:ext>
    </p:extLst>
  </p:cSld>
  <p:clrMapOvr>
    <a:masterClrMapping/>
  </p:clrMapOvr>
  <p:transition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7" presetClass="emph" presetSubtype="2" repeatCount="indefinite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rgbClr val="333333"/>
                                      </p:to>
                                    </p:animClr>
                                    <p:set>
                                      <p:cBhvr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pat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08333E-7 -4.44444E-6 L 0.10534 -4.44444E-6 " pathEditMode="fixed" rAng="0" ptsTypes="AA">
                                      <p:cBhvr>
                                        <p:cTn id="1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260" y="0"/>
                                    </p:animMotion>
                                  </p:childTnLst>
                                </p:cTn>
                              </p:par>
                              <p:par>
                                <p:cTn id="12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12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7" presetClass="emph" presetSubtype="2" repeatCount="indefinite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6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rgbClr val="333333"/>
                                      </p:to>
                                    </p:animClr>
                                    <p:set>
                                      <p:cBhvr>
                                        <p:cTn id="27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63" presetClass="pat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08333E-7 3.33333E-6 L 0.3125 0.00139 " pathEditMode="relative" rAng="0" ptsTypes="AA">
                                      <p:cBhvr>
                                        <p:cTn id="31" dur="2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5625" y="69"/>
                                    </p:animMotion>
                                  </p:childTnLst>
                                </p:cTn>
                              </p:par>
                              <p:par>
                                <p:cTn id="32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4" dur="22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2200"/>
                            </p:stCondLst>
                            <p:childTnLst>
                              <p:par>
                                <p:cTn id="36" presetID="1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2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500"/>
                            </p:stCondLst>
                            <p:childTnLst>
                              <p:par>
                                <p:cTn id="4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6" dur="500"/>
                                        <p:tgtEl>
                                          <p:spTgt spid="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1000"/>
                            </p:stCondLst>
                            <p:childTnLst>
                              <p:par>
                                <p:cTn id="4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0" dur="500"/>
                                        <p:tgtEl>
                                          <p:spTgt spid="3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1500"/>
                            </p:stCondLst>
                            <p:childTnLst>
                              <p:par>
                                <p:cTn id="5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4" dur="500"/>
                                        <p:tgtEl>
                                          <p:spTgt spid="3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2000"/>
                            </p:stCondLst>
                            <p:childTnLst>
                              <p:par>
                                <p:cTn id="5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8" dur="500"/>
                                        <p:tgtEl>
                                          <p:spTgt spid="3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2500"/>
                            </p:stCondLst>
                            <p:childTnLst>
                              <p:par>
                                <p:cTn id="6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2" dur="500"/>
                                        <p:tgtEl>
                                          <p:spTgt spid="3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3" fill="hold">
                            <p:stCondLst>
                              <p:cond delay="3000"/>
                            </p:stCondLst>
                            <p:childTnLst>
                              <p:par>
                                <p:cTn id="6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6" dur="500"/>
                                        <p:tgtEl>
                                          <p:spTgt spid="3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" fill="hold">
                            <p:stCondLst>
                              <p:cond delay="3500"/>
                            </p:stCondLst>
                            <p:childTnLst>
                              <p:par>
                                <p:cTn id="6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0" dur="500"/>
                                        <p:tgtEl>
                                          <p:spTgt spid="3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1" fill="hold">
                            <p:stCondLst>
                              <p:cond delay="4000"/>
                            </p:stCondLst>
                            <p:childTnLst>
                              <p:par>
                                <p:cTn id="7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4" dur="500"/>
                                        <p:tgtEl>
                                          <p:spTgt spid="3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9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0" fill="hold">
                            <p:stCondLst>
                              <p:cond delay="500"/>
                            </p:stCondLst>
                            <p:childTnLst>
                              <p:par>
                                <p:cTn id="8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3" dur="500"/>
                                        <p:tgtEl>
                                          <p:spTgt spid="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4" fill="hold">
                            <p:stCondLst>
                              <p:cond delay="1000"/>
                            </p:stCondLst>
                            <p:childTnLst>
                              <p:par>
                                <p:cTn id="8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7" dur="500"/>
                                        <p:tgtEl>
                                          <p:spTgt spid="4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8" fill="hold">
                            <p:stCondLst>
                              <p:cond delay="1500"/>
                            </p:stCondLst>
                            <p:childTnLst>
                              <p:par>
                                <p:cTn id="8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1" dur="500"/>
                                        <p:tgtEl>
                                          <p:spTgt spid="4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2" fill="hold">
                            <p:stCondLst>
                              <p:cond delay="2000"/>
                            </p:stCondLst>
                            <p:childTnLst>
                              <p:par>
                                <p:cTn id="9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5" dur="500"/>
                                        <p:tgtEl>
                                          <p:spTgt spid="4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6" fill="hold">
                            <p:stCondLst>
                              <p:cond delay="2500"/>
                            </p:stCondLst>
                            <p:childTnLst>
                              <p:par>
                                <p:cTn id="9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9" dur="500"/>
                                        <p:tgtEl>
                                          <p:spTgt spid="4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0" fill="hold">
                            <p:stCondLst>
                              <p:cond delay="3000"/>
                            </p:stCondLst>
                            <p:childTnLst>
                              <p:par>
                                <p:cTn id="10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3" dur="500"/>
                                        <p:tgtEl>
                                          <p:spTgt spid="4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4" fill="hold">
                            <p:stCondLst>
                              <p:cond delay="3500"/>
                            </p:stCondLst>
                            <p:childTnLst>
                              <p:par>
                                <p:cTn id="10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7" dur="500"/>
                                        <p:tgtEl>
                                          <p:spTgt spid="4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8" fill="hold">
                            <p:stCondLst>
                              <p:cond delay="4000"/>
                            </p:stCondLst>
                            <p:childTnLst>
                              <p:par>
                                <p:cTn id="10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1" dur="500"/>
                                        <p:tgtEl>
                                          <p:spTgt spid="40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2" fill="hold">
                            <p:stCondLst>
                              <p:cond delay="4500"/>
                            </p:stCondLst>
                            <p:childTnLst>
                              <p:par>
                                <p:cTn id="113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7" presetID="7" presetClass="emph" presetSubtype="2" repeatCount="indefinite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18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rgbClr val="333333"/>
                                      </p:to>
                                    </p:animClr>
                                    <p:set>
                                      <p:cBhvr>
                                        <p:cTn id="119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0" fill="hold">
                      <p:stCondLst>
                        <p:cond delay="indefinite"/>
                      </p:stCondLst>
                      <p:childTnLst>
                        <p:par>
                          <p:cTn id="121" fill="hold">
                            <p:stCondLst>
                              <p:cond delay="0"/>
                            </p:stCondLst>
                            <p:childTnLst>
                              <p:par>
                                <p:cTn id="12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4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5" presetID="63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08333E-7 -4.44444E-6 L 0.03164 -4.44444E-6 " pathEditMode="relative" rAng="0" ptsTypes="AA">
                                      <p:cBhvr>
                                        <p:cTn id="126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576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27" grpId="0"/>
      <p:bldP spid="33" grpId="0"/>
      <p:bldP spid="38" grpId="0" uiExpand="1" build="p"/>
      <p:bldP spid="40" grpId="0" uiExpand="1" build="p"/>
      <p:bldP spid="42" grpId="0"/>
      <p:bldP spid="3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1">
            <a:extLst>
              <a:ext uri="{FF2B5EF4-FFF2-40B4-BE49-F238E27FC236}">
                <a16:creationId xmlns:a16="http://schemas.microsoft.com/office/drawing/2014/main" id="{7918CF3F-D07C-0790-765E-8B3BEFD26A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cxnSp>
        <p:nvCxnSpPr>
          <p:cNvPr id="3" name="Connecteur droit 2">
            <a:extLst>
              <a:ext uri="{FF2B5EF4-FFF2-40B4-BE49-F238E27FC236}">
                <a16:creationId xmlns:a16="http://schemas.microsoft.com/office/drawing/2014/main" id="{9029D038-A7AF-7A97-4DDF-3C7EFF27F5E2}"/>
              </a:ext>
            </a:extLst>
          </p:cNvPr>
          <p:cNvCxnSpPr>
            <a:cxnSpLocks/>
          </p:cNvCxnSpPr>
          <p:nvPr/>
        </p:nvCxnSpPr>
        <p:spPr>
          <a:xfrm>
            <a:off x="1335881" y="744539"/>
            <a:ext cx="76200" cy="0"/>
          </a:xfrm>
          <a:prstGeom prst="line">
            <a:avLst/>
          </a:prstGeom>
          <a:ln w="381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ZoneTexte 3">
            <a:extLst>
              <a:ext uri="{FF2B5EF4-FFF2-40B4-BE49-F238E27FC236}">
                <a16:creationId xmlns:a16="http://schemas.microsoft.com/office/drawing/2014/main" id="{A92BCE7E-1634-068B-1825-A87310E5CE91}"/>
              </a:ext>
            </a:extLst>
          </p:cNvPr>
          <p:cNvSpPr txBox="1"/>
          <p:nvPr/>
        </p:nvSpPr>
        <p:spPr>
          <a:xfrm>
            <a:off x="1229035" y="549495"/>
            <a:ext cx="256826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100" dirty="0" err="1">
                <a:solidFill>
                  <a:srgbClr val="57D402"/>
                </a:solidFill>
                <a:latin typeface="Consolas" panose="020B0609020204030204" pitchFamily="49" charset="0"/>
              </a:rPr>
              <a:t>Different</a:t>
            </a:r>
            <a:r>
              <a:rPr lang="fr-FR" sz="1100" dirty="0">
                <a:solidFill>
                  <a:srgbClr val="57D402"/>
                </a:solidFill>
                <a:latin typeface="Consolas" panose="020B0609020204030204" pitchFamily="49" charset="0"/>
              </a:rPr>
              <a:t> </a:t>
            </a:r>
            <a:r>
              <a:rPr lang="fr-FR" sz="1100" dirty="0" err="1">
                <a:solidFill>
                  <a:srgbClr val="57D402"/>
                </a:solidFill>
                <a:latin typeface="Consolas" panose="020B0609020204030204" pitchFamily="49" charset="0"/>
              </a:rPr>
              <a:t>kind</a:t>
            </a:r>
            <a:r>
              <a:rPr lang="fr-FR" sz="1100" dirty="0">
                <a:solidFill>
                  <a:srgbClr val="57D402"/>
                </a:solidFill>
                <a:latin typeface="Consolas" panose="020B0609020204030204" pitchFamily="49" charset="0"/>
              </a:rPr>
              <a:t> of cyber </a:t>
            </a:r>
            <a:r>
              <a:rPr lang="fr-FR" sz="1100" dirty="0" err="1">
                <a:solidFill>
                  <a:srgbClr val="57D402"/>
                </a:solidFill>
                <a:latin typeface="Consolas" panose="020B0609020204030204" pitchFamily="49" charset="0"/>
              </a:rPr>
              <a:t>attacks</a:t>
            </a:r>
            <a:endParaRPr lang="fr-BE" sz="1100" dirty="0">
              <a:solidFill>
                <a:srgbClr val="57D402"/>
              </a:solidFill>
              <a:latin typeface="Consolas" panose="020B0609020204030204" pitchFamily="49" charset="0"/>
            </a:endParaRPr>
          </a:p>
        </p:txBody>
      </p:sp>
      <p:grpSp>
        <p:nvGrpSpPr>
          <p:cNvPr id="21" name="Groupe 20">
            <a:extLst>
              <a:ext uri="{FF2B5EF4-FFF2-40B4-BE49-F238E27FC236}">
                <a16:creationId xmlns:a16="http://schemas.microsoft.com/office/drawing/2014/main" id="{2E1529ED-44F9-16E9-0953-2421A0E363FE}"/>
              </a:ext>
            </a:extLst>
          </p:cNvPr>
          <p:cNvGrpSpPr/>
          <p:nvPr/>
        </p:nvGrpSpPr>
        <p:grpSpPr>
          <a:xfrm>
            <a:off x="1358416" y="818825"/>
            <a:ext cx="1486384" cy="1101352"/>
            <a:chOff x="1358416" y="818825"/>
            <a:chExt cx="1486384" cy="1101352"/>
          </a:xfrm>
        </p:grpSpPr>
        <p:cxnSp>
          <p:nvCxnSpPr>
            <p:cNvPr id="10" name="Connecteur : en angle 9">
              <a:extLst>
                <a:ext uri="{FF2B5EF4-FFF2-40B4-BE49-F238E27FC236}">
                  <a16:creationId xmlns:a16="http://schemas.microsoft.com/office/drawing/2014/main" id="{140C8845-B647-462E-BC9C-B9150D4B1797}"/>
                </a:ext>
              </a:extLst>
            </p:cNvPr>
            <p:cNvCxnSpPr>
              <a:cxnSpLocks/>
            </p:cNvCxnSpPr>
            <p:nvPr/>
          </p:nvCxnSpPr>
          <p:spPr>
            <a:xfrm rot="16200000" flipH="1">
              <a:off x="1305874" y="871367"/>
              <a:ext cx="374650" cy="269565"/>
            </a:xfrm>
            <a:prstGeom prst="bentConnector3">
              <a:avLst>
                <a:gd name="adj1" fmla="val 95763"/>
              </a:avLst>
            </a:prstGeom>
            <a:ln w="19050">
              <a:solidFill>
                <a:srgbClr val="57D40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ZoneTexte 14">
              <a:extLst>
                <a:ext uri="{FF2B5EF4-FFF2-40B4-BE49-F238E27FC236}">
                  <a16:creationId xmlns:a16="http://schemas.microsoft.com/office/drawing/2014/main" id="{06546CCC-4D01-2AEB-D571-962FBA64990E}"/>
                </a:ext>
              </a:extLst>
            </p:cNvPr>
            <p:cNvSpPr txBox="1"/>
            <p:nvPr/>
          </p:nvSpPr>
          <p:spPr>
            <a:xfrm>
              <a:off x="1570833" y="1016608"/>
              <a:ext cx="823118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sz="1100" dirty="0">
                  <a:solidFill>
                    <a:srgbClr val="57D402"/>
                  </a:solidFill>
                  <a:latin typeface="Consolas" panose="020B0609020204030204" pitchFamily="49" charset="0"/>
                </a:rPr>
                <a:t>Phishing</a:t>
              </a:r>
              <a:endParaRPr lang="fr-BE" sz="1100" dirty="0">
                <a:solidFill>
                  <a:srgbClr val="57D402"/>
                </a:solidFill>
                <a:latin typeface="Consolas" panose="020B0609020204030204" pitchFamily="49" charset="0"/>
              </a:endParaRPr>
            </a:p>
          </p:txBody>
        </p:sp>
        <p:cxnSp>
          <p:nvCxnSpPr>
            <p:cNvPr id="16" name="Connecteur : en angle 15">
              <a:extLst>
                <a:ext uri="{FF2B5EF4-FFF2-40B4-BE49-F238E27FC236}">
                  <a16:creationId xmlns:a16="http://schemas.microsoft.com/office/drawing/2014/main" id="{E673EEEB-1B03-EAB9-EB28-950AE71301F5}"/>
                </a:ext>
              </a:extLst>
            </p:cNvPr>
            <p:cNvCxnSpPr>
              <a:cxnSpLocks/>
            </p:cNvCxnSpPr>
            <p:nvPr/>
          </p:nvCxnSpPr>
          <p:spPr>
            <a:xfrm rot="16200000" flipH="1">
              <a:off x="1305875" y="1199956"/>
              <a:ext cx="374650" cy="269565"/>
            </a:xfrm>
            <a:prstGeom prst="bentConnector3">
              <a:avLst>
                <a:gd name="adj1" fmla="val 95763"/>
              </a:avLst>
            </a:prstGeom>
            <a:ln w="19050">
              <a:solidFill>
                <a:srgbClr val="57D40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" name="ZoneTexte 16">
              <a:extLst>
                <a:ext uri="{FF2B5EF4-FFF2-40B4-BE49-F238E27FC236}">
                  <a16:creationId xmlns:a16="http://schemas.microsoft.com/office/drawing/2014/main" id="{70A4DBC3-E985-18EE-DB55-0594D852BA9E}"/>
                </a:ext>
              </a:extLst>
            </p:cNvPr>
            <p:cNvSpPr txBox="1"/>
            <p:nvPr/>
          </p:nvSpPr>
          <p:spPr>
            <a:xfrm>
              <a:off x="1570832" y="1360600"/>
              <a:ext cx="1007267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sz="1100" dirty="0">
                  <a:solidFill>
                    <a:srgbClr val="57D402"/>
                  </a:solidFill>
                  <a:latin typeface="Consolas" panose="020B0609020204030204" pitchFamily="49" charset="0"/>
                </a:rPr>
                <a:t>Pretexting</a:t>
              </a:r>
              <a:endParaRPr lang="fr-BE" sz="1100" dirty="0">
                <a:solidFill>
                  <a:srgbClr val="57D402"/>
                </a:solidFill>
                <a:latin typeface="Consolas" panose="020B0609020204030204" pitchFamily="49" charset="0"/>
              </a:endParaRPr>
            </a:p>
          </p:txBody>
        </p:sp>
        <p:cxnSp>
          <p:nvCxnSpPr>
            <p:cNvPr id="18" name="Connecteur : en angle 17">
              <a:extLst>
                <a:ext uri="{FF2B5EF4-FFF2-40B4-BE49-F238E27FC236}">
                  <a16:creationId xmlns:a16="http://schemas.microsoft.com/office/drawing/2014/main" id="{D7A290C0-0765-E2B7-F6D6-14CE4373C393}"/>
                </a:ext>
              </a:extLst>
            </p:cNvPr>
            <p:cNvCxnSpPr>
              <a:cxnSpLocks/>
            </p:cNvCxnSpPr>
            <p:nvPr/>
          </p:nvCxnSpPr>
          <p:spPr>
            <a:xfrm rot="16200000" flipH="1">
              <a:off x="1305874" y="1505606"/>
              <a:ext cx="374650" cy="269565"/>
            </a:xfrm>
            <a:prstGeom prst="bentConnector3">
              <a:avLst>
                <a:gd name="adj1" fmla="val 95763"/>
              </a:avLst>
            </a:prstGeom>
            <a:ln w="19050">
              <a:solidFill>
                <a:srgbClr val="57D40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" name="ZoneTexte 19">
              <a:extLst>
                <a:ext uri="{FF2B5EF4-FFF2-40B4-BE49-F238E27FC236}">
                  <a16:creationId xmlns:a16="http://schemas.microsoft.com/office/drawing/2014/main" id="{52F0EC61-82EE-55A3-1DA0-A95B6D18B1E4}"/>
                </a:ext>
              </a:extLst>
            </p:cNvPr>
            <p:cNvSpPr txBox="1"/>
            <p:nvPr/>
          </p:nvSpPr>
          <p:spPr>
            <a:xfrm>
              <a:off x="1570832" y="1658567"/>
              <a:ext cx="1273968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sz="1100" dirty="0">
                  <a:solidFill>
                    <a:srgbClr val="57D402"/>
                  </a:solidFill>
                  <a:latin typeface="Consolas" panose="020B0609020204030204" pitchFamily="49" charset="0"/>
                </a:rPr>
                <a:t>Trojan </a:t>
              </a:r>
              <a:r>
                <a:rPr lang="fr-FR" sz="1100" dirty="0" err="1">
                  <a:solidFill>
                    <a:srgbClr val="57D402"/>
                  </a:solidFill>
                  <a:latin typeface="Consolas" panose="020B0609020204030204" pitchFamily="49" charset="0"/>
                </a:rPr>
                <a:t>Horses</a:t>
              </a:r>
              <a:endParaRPr lang="fr-BE" sz="1100" dirty="0">
                <a:solidFill>
                  <a:srgbClr val="57D402"/>
                </a:solidFill>
                <a:latin typeface="Consolas" panose="020B0609020204030204" pitchFamily="49" charset="0"/>
              </a:endParaRPr>
            </a:p>
          </p:txBody>
        </p:sp>
      </p:grpSp>
      <p:sp>
        <p:nvSpPr>
          <p:cNvPr id="22" name="ZoneTexte 21">
            <a:extLst>
              <a:ext uri="{FF2B5EF4-FFF2-40B4-BE49-F238E27FC236}">
                <a16:creationId xmlns:a16="http://schemas.microsoft.com/office/drawing/2014/main" id="{01D7CFAC-8A11-AFE9-697A-2E28D0C777F7}"/>
              </a:ext>
            </a:extLst>
          </p:cNvPr>
          <p:cNvSpPr txBox="1"/>
          <p:nvPr/>
        </p:nvSpPr>
        <p:spPr>
          <a:xfrm>
            <a:off x="-101600" y="2002559"/>
            <a:ext cx="151368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100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</a:rPr>
              <a:t>C:\Users\Clement&gt;</a:t>
            </a:r>
            <a:endParaRPr lang="fr-BE" sz="1100" dirty="0">
              <a:solidFill>
                <a:schemeClr val="bg1">
                  <a:lumMod val="75000"/>
                </a:schemeClr>
              </a:solidFill>
              <a:latin typeface="Consolas" panose="020B0609020204030204" pitchFamily="49" charset="0"/>
            </a:endParaRPr>
          </a:p>
        </p:txBody>
      </p:sp>
      <p:cxnSp>
        <p:nvCxnSpPr>
          <p:cNvPr id="23" name="Connecteur droit 22">
            <a:extLst>
              <a:ext uri="{FF2B5EF4-FFF2-40B4-BE49-F238E27FC236}">
                <a16:creationId xmlns:a16="http://schemas.microsoft.com/office/drawing/2014/main" id="{88E47799-2988-2A37-5697-1709AE0817C8}"/>
              </a:ext>
            </a:extLst>
          </p:cNvPr>
          <p:cNvCxnSpPr>
            <a:cxnSpLocks/>
          </p:cNvCxnSpPr>
          <p:nvPr/>
        </p:nvCxnSpPr>
        <p:spPr>
          <a:xfrm>
            <a:off x="1320316" y="2187855"/>
            <a:ext cx="76200" cy="0"/>
          </a:xfrm>
          <a:prstGeom prst="line">
            <a:avLst/>
          </a:prstGeom>
          <a:ln w="381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ZoneTexte 23">
            <a:extLst>
              <a:ext uri="{FF2B5EF4-FFF2-40B4-BE49-F238E27FC236}">
                <a16:creationId xmlns:a16="http://schemas.microsoft.com/office/drawing/2014/main" id="{DA067ABA-6CF5-1FA3-DE85-23812D88D0A7}"/>
              </a:ext>
            </a:extLst>
          </p:cNvPr>
          <p:cNvSpPr txBox="1"/>
          <p:nvPr/>
        </p:nvSpPr>
        <p:spPr>
          <a:xfrm>
            <a:off x="1229035" y="1971900"/>
            <a:ext cx="213011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100" dirty="0" err="1">
                <a:solidFill>
                  <a:srgbClr val="57D402"/>
                </a:solidFill>
                <a:latin typeface="Consolas" panose="020B0609020204030204" pitchFamily="49" charset="0"/>
              </a:rPr>
              <a:t>GoTo</a:t>
            </a:r>
            <a:r>
              <a:rPr lang="fr-FR" sz="1100" dirty="0">
                <a:solidFill>
                  <a:srgbClr val="57D402"/>
                </a:solidFill>
                <a:latin typeface="Consolas" panose="020B0609020204030204" pitchFamily="49" charset="0"/>
              </a:rPr>
              <a:t> Examples.henallux.be</a:t>
            </a:r>
            <a:endParaRPr lang="fr-BE" sz="1100" dirty="0">
              <a:solidFill>
                <a:srgbClr val="57D402"/>
              </a:solidFill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516613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7" presetClass="emph" presetSubtype="2" repeatCount="indefinite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rgbClr val="333333"/>
                                      </p:to>
                                    </p:animClr>
                                    <p:set>
                                      <p:cBhvr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63" presetClass="pat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08333E-7 -4.81481E-6 L 0.1957 -4.81481E-6 " pathEditMode="relative" rAng="0" ptsTypes="AA">
                                      <p:cBhvr>
                                        <p:cTn id="11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9779" y="0"/>
                                    </p:animMotion>
                                  </p:childTnLst>
                                </p:cTn>
                              </p:par>
                              <p:par>
                                <p:cTn id="12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8" dur="2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200"/>
                            </p:stCondLst>
                            <p:childTnLst>
                              <p:par>
                                <p:cTn id="22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7" presetClass="emph" presetSubtype="2" repeatCount="indefinite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7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rgbClr val="333333"/>
                                      </p:to>
                                    </p:animClr>
                                    <p:set>
                                      <p:cBhvr>
                                        <p:cTn id="28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3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63" presetClass="pat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66667E-6 -1.48148E-6 L 0.15885 -1.48148E-6 " pathEditMode="relative" rAng="0" ptsTypes="AA">
                                      <p:cBhvr>
                                        <p:cTn id="35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943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22" grpId="0"/>
      <p:bldP spid="24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3" descr="Une image contenant texte&#10;&#10;Description générée automatiquement">
            <a:extLst>
              <a:ext uri="{FF2B5EF4-FFF2-40B4-BE49-F238E27FC236}">
                <a16:creationId xmlns:a16="http://schemas.microsoft.com/office/drawing/2014/main" id="{FDD8CF29-C7FD-12F0-D4DC-F92477BE759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1040" y="4304620"/>
            <a:ext cx="4324954" cy="1910119"/>
          </a:xfrm>
          <a:prstGeom prst="rect">
            <a:avLst/>
          </a:prstGeom>
        </p:spPr>
      </p:pic>
      <p:sp>
        <p:nvSpPr>
          <p:cNvPr id="5" name="Rectangle : coins arrondis 4">
            <a:extLst>
              <a:ext uri="{FF2B5EF4-FFF2-40B4-BE49-F238E27FC236}">
                <a16:creationId xmlns:a16="http://schemas.microsoft.com/office/drawing/2014/main" id="{A4A1EB9A-9B7C-7AAB-3E64-35845B6F4F8A}"/>
              </a:ext>
            </a:extLst>
          </p:cNvPr>
          <p:cNvSpPr/>
          <p:nvPr/>
        </p:nvSpPr>
        <p:spPr>
          <a:xfrm>
            <a:off x="571500" y="571500"/>
            <a:ext cx="2209800" cy="552450"/>
          </a:xfrm>
          <a:prstGeom prst="roundRect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latin typeface="Consolas" panose="020B0609020204030204" pitchFamily="49" charset="0"/>
              </a:rPr>
              <a:t>Phishing</a:t>
            </a:r>
            <a:endParaRPr lang="fr-BE" dirty="0">
              <a:latin typeface="Consolas" panose="020B0609020204030204" pitchFamily="49" charset="0"/>
            </a:endParaRPr>
          </a:p>
        </p:txBody>
      </p:sp>
      <p:sp>
        <p:nvSpPr>
          <p:cNvPr id="6" name="Rectangle : coins arrondis 5">
            <a:extLst>
              <a:ext uri="{FF2B5EF4-FFF2-40B4-BE49-F238E27FC236}">
                <a16:creationId xmlns:a16="http://schemas.microsoft.com/office/drawing/2014/main" id="{F3F83E87-2712-17F5-3BA5-E82D9E8AD8B4}"/>
              </a:ext>
            </a:extLst>
          </p:cNvPr>
          <p:cNvSpPr/>
          <p:nvPr/>
        </p:nvSpPr>
        <p:spPr>
          <a:xfrm>
            <a:off x="571500" y="571500"/>
            <a:ext cx="2209800" cy="552450"/>
          </a:xfrm>
          <a:prstGeom prst="roundRect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latin typeface="Consolas" panose="020B0609020204030204" pitchFamily="49" charset="0"/>
              </a:rPr>
              <a:t>Pretexting</a:t>
            </a:r>
            <a:endParaRPr lang="fr-BE" dirty="0">
              <a:latin typeface="Consolas" panose="020B0609020204030204" pitchFamily="49" charset="0"/>
            </a:endParaRPr>
          </a:p>
        </p:txBody>
      </p:sp>
      <p:grpSp>
        <p:nvGrpSpPr>
          <p:cNvPr id="24" name="Groupe 23">
            <a:extLst>
              <a:ext uri="{FF2B5EF4-FFF2-40B4-BE49-F238E27FC236}">
                <a16:creationId xmlns:a16="http://schemas.microsoft.com/office/drawing/2014/main" id="{CCE03170-3C95-D80D-D85F-3F587CF389EC}"/>
              </a:ext>
            </a:extLst>
          </p:cNvPr>
          <p:cNvGrpSpPr/>
          <p:nvPr/>
        </p:nvGrpSpPr>
        <p:grpSpPr>
          <a:xfrm>
            <a:off x="5107939" y="-1292710"/>
            <a:ext cx="5826125" cy="1038710"/>
            <a:chOff x="5349239" y="726590"/>
            <a:chExt cx="5826125" cy="1038710"/>
          </a:xfrm>
        </p:grpSpPr>
        <p:grpSp>
          <p:nvGrpSpPr>
            <p:cNvPr id="7" name="Groupe 6">
              <a:extLst>
                <a:ext uri="{FF2B5EF4-FFF2-40B4-BE49-F238E27FC236}">
                  <a16:creationId xmlns:a16="http://schemas.microsoft.com/office/drawing/2014/main" id="{DF128FA0-2C0B-A7AD-2E1A-78FD5B05E268}"/>
                </a:ext>
              </a:extLst>
            </p:cNvPr>
            <p:cNvGrpSpPr/>
            <p:nvPr/>
          </p:nvGrpSpPr>
          <p:grpSpPr>
            <a:xfrm>
              <a:off x="5349239" y="726590"/>
              <a:ext cx="5826125" cy="1038710"/>
              <a:chOff x="-38736" y="2389924"/>
              <a:chExt cx="5826125" cy="1038710"/>
            </a:xfrm>
          </p:grpSpPr>
          <p:grpSp>
            <p:nvGrpSpPr>
              <p:cNvPr id="8" name="Groupe 7">
                <a:extLst>
                  <a:ext uri="{FF2B5EF4-FFF2-40B4-BE49-F238E27FC236}">
                    <a16:creationId xmlns:a16="http://schemas.microsoft.com/office/drawing/2014/main" id="{90BCED87-7BC1-7C4F-10CC-59C4BA168F28}"/>
                  </a:ext>
                </a:extLst>
              </p:cNvPr>
              <p:cNvGrpSpPr/>
              <p:nvPr/>
            </p:nvGrpSpPr>
            <p:grpSpPr>
              <a:xfrm>
                <a:off x="-38736" y="2389924"/>
                <a:ext cx="5826125" cy="1038710"/>
                <a:chOff x="3525202" y="5095105"/>
                <a:chExt cx="5826125" cy="1038710"/>
              </a:xfrm>
            </p:grpSpPr>
            <p:sp>
              <p:nvSpPr>
                <p:cNvPr id="11" name="Rectangle : coins arrondis 10">
                  <a:extLst>
                    <a:ext uri="{FF2B5EF4-FFF2-40B4-BE49-F238E27FC236}">
                      <a16:creationId xmlns:a16="http://schemas.microsoft.com/office/drawing/2014/main" id="{C34FAA1E-263C-CFF7-135C-D9F9C1FA515F}"/>
                    </a:ext>
                  </a:extLst>
                </p:cNvPr>
                <p:cNvSpPr/>
                <p:nvPr/>
              </p:nvSpPr>
              <p:spPr>
                <a:xfrm>
                  <a:off x="3525202" y="5095105"/>
                  <a:ext cx="5826125" cy="1038710"/>
                </a:xfrm>
                <a:prstGeom prst="roundRect">
                  <a:avLst/>
                </a:prstGeom>
                <a:solidFill>
                  <a:srgbClr val="464646"/>
                </a:solidFill>
                <a:ln>
                  <a:solidFill>
                    <a:srgbClr val="464646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BE"/>
                </a:p>
              </p:txBody>
            </p:sp>
            <p:grpSp>
              <p:nvGrpSpPr>
                <p:cNvPr id="12" name="Groupe 11">
                  <a:extLst>
                    <a:ext uri="{FF2B5EF4-FFF2-40B4-BE49-F238E27FC236}">
                      <a16:creationId xmlns:a16="http://schemas.microsoft.com/office/drawing/2014/main" id="{2A1EF6BE-7882-A453-36C7-C2A1423FC568}"/>
                    </a:ext>
                  </a:extLst>
                </p:cNvPr>
                <p:cNvGrpSpPr/>
                <p:nvPr/>
              </p:nvGrpSpPr>
              <p:grpSpPr>
                <a:xfrm>
                  <a:off x="3756894" y="5371963"/>
                  <a:ext cx="515070" cy="515070"/>
                  <a:chOff x="966862" y="4829249"/>
                  <a:chExt cx="515070" cy="515070"/>
                </a:xfrm>
              </p:grpSpPr>
              <p:sp>
                <p:nvSpPr>
                  <p:cNvPr id="13" name="Ellipse 12">
                    <a:extLst>
                      <a:ext uri="{FF2B5EF4-FFF2-40B4-BE49-F238E27FC236}">
                        <a16:creationId xmlns:a16="http://schemas.microsoft.com/office/drawing/2014/main" id="{61AA0D16-269F-68D2-0F63-2D0CDE19E8C7}"/>
                      </a:ext>
                    </a:extLst>
                  </p:cNvPr>
                  <p:cNvSpPr>
                    <a:spLocks noChangeAspect="1"/>
                  </p:cNvSpPr>
                  <p:nvPr/>
                </p:nvSpPr>
                <p:spPr>
                  <a:xfrm>
                    <a:off x="966862" y="4829249"/>
                    <a:ext cx="515070" cy="515070"/>
                  </a:xfrm>
                  <a:prstGeom prst="ellipse">
                    <a:avLst/>
                  </a:prstGeom>
                  <a:solidFill>
                    <a:srgbClr val="B1B1B1"/>
                  </a:solidFill>
                  <a:ln>
                    <a:solidFill>
                      <a:srgbClr val="B1B1B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fr-BE"/>
                  </a:p>
                </p:txBody>
              </p:sp>
              <p:pic>
                <p:nvPicPr>
                  <p:cNvPr id="14" name="Image 13">
                    <a:extLst>
                      <a:ext uri="{FF2B5EF4-FFF2-40B4-BE49-F238E27FC236}">
                        <a16:creationId xmlns:a16="http://schemas.microsoft.com/office/drawing/2014/main" id="{9BE11C4A-5828-FDF1-D713-9C3203DC65A4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 rotWithShape="1">
                  <a:blip r:embed="rId3">
                    <a:duotone>
                      <a:schemeClr val="accent3">
                        <a:shade val="45000"/>
                        <a:satMod val="135000"/>
                      </a:schemeClr>
                      <a:prstClr val="white"/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4">
                            <a14:imgEffect>
                              <a14:backgroundRemoval t="7500" b="93929" l="5357" r="95000">
                                <a14:foregroundMark x1="52857" y1="57857" x2="50000" y2="57500"/>
                                <a14:foregroundMark x1="90357" y1="70000" x2="95000" y2="51071"/>
                                <a14:foregroundMark x1="95000" y1="51071" x2="91429" y2="35000"/>
                                <a14:foregroundMark x1="64643" y1="7500" x2="80357" y2="16786"/>
                                <a14:foregroundMark x1="80357" y1="16786" x2="92143" y2="33929"/>
                                <a14:foregroundMark x1="92143" y1="33929" x2="92500" y2="36429"/>
                                <a14:foregroundMark x1="8214" y1="35000" x2="5714" y2="53929"/>
                                <a14:foregroundMark x1="5714" y1="53929" x2="6786" y2="57500"/>
                                <a14:foregroundMark x1="35000" y1="91786" x2="54286" y2="93929"/>
                                <a14:foregroundMark x1="54286" y1="93929" x2="60357" y2="93571"/>
                              </a14:backgroundRemoval>
                            </a14:imgEffect>
                          </a14:imgLayer>
                        </a14:imgProps>
                      </a:ext>
                    </a:extLst>
                  </a:blip>
                  <a:srcRect l="26116" t="19949" r="23425" b="19500"/>
                  <a:stretch/>
                </p:blipFill>
                <p:spPr>
                  <a:xfrm>
                    <a:off x="1082221" y="4968800"/>
                    <a:ext cx="284351" cy="341221"/>
                  </a:xfrm>
                  <a:prstGeom prst="rect">
                    <a:avLst/>
                  </a:prstGeom>
                </p:spPr>
              </p:pic>
            </p:grpSp>
          </p:grpSp>
          <p:sp>
            <p:nvSpPr>
              <p:cNvPr id="9" name="ZoneTexte 8">
                <a:extLst>
                  <a:ext uri="{FF2B5EF4-FFF2-40B4-BE49-F238E27FC236}">
                    <a16:creationId xmlns:a16="http://schemas.microsoft.com/office/drawing/2014/main" id="{75B00D10-8D00-0410-54C5-D24B9F105259}"/>
                  </a:ext>
                </a:extLst>
              </p:cNvPr>
              <p:cNvSpPr txBox="1"/>
              <p:nvPr/>
            </p:nvSpPr>
            <p:spPr>
              <a:xfrm>
                <a:off x="1066689" y="2524207"/>
                <a:ext cx="1670685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fr-FR" sz="2000" b="1" dirty="0" err="1">
                    <a:solidFill>
                      <a:schemeClr val="bg1">
                        <a:lumMod val="95000"/>
                      </a:schemeClr>
                    </a:solidFill>
                    <a:latin typeface="Aharoni" panose="020B0604020202020204" pitchFamily="2" charset="-79"/>
                    <a:cs typeface="Aharoni" panose="020B0604020202020204" pitchFamily="2" charset="-79"/>
                  </a:rPr>
                  <a:t>Scammer</a:t>
                </a:r>
                <a:endParaRPr lang="fr-BE" sz="2000" b="1" dirty="0">
                  <a:solidFill>
                    <a:schemeClr val="bg1">
                      <a:lumMod val="95000"/>
                    </a:schemeClr>
                  </a:solidFill>
                  <a:latin typeface="Aharoni" panose="020B0604020202020204" pitchFamily="2" charset="-79"/>
                  <a:cs typeface="Aharoni" panose="020B0604020202020204" pitchFamily="2" charset="-79"/>
                </a:endParaRPr>
              </a:p>
            </p:txBody>
          </p:sp>
          <p:sp>
            <p:nvSpPr>
              <p:cNvPr id="10" name="ZoneTexte 9">
                <a:extLst>
                  <a:ext uri="{FF2B5EF4-FFF2-40B4-BE49-F238E27FC236}">
                    <a16:creationId xmlns:a16="http://schemas.microsoft.com/office/drawing/2014/main" id="{9150E175-41C7-977D-7394-DA5BD0ED2E05}"/>
                  </a:ext>
                </a:extLst>
              </p:cNvPr>
              <p:cNvSpPr txBox="1"/>
              <p:nvPr/>
            </p:nvSpPr>
            <p:spPr>
              <a:xfrm>
                <a:off x="1319528" y="2962888"/>
                <a:ext cx="4161791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endParaRPr lang="fr-BE" dirty="0">
                  <a:solidFill>
                    <a:srgbClr val="B1B1B1"/>
                  </a:solidFill>
                  <a:cs typeface="Aharoni" panose="020B0604020202020204" pitchFamily="2" charset="-79"/>
                </a:endParaRPr>
              </a:p>
            </p:txBody>
          </p:sp>
        </p:grpSp>
        <p:sp>
          <p:nvSpPr>
            <p:cNvPr id="15" name="ZoneTexte 14">
              <a:extLst>
                <a:ext uri="{FF2B5EF4-FFF2-40B4-BE49-F238E27FC236}">
                  <a16:creationId xmlns:a16="http://schemas.microsoft.com/office/drawing/2014/main" id="{C082CACC-04BE-3284-E7C8-D141A3DC96BB}"/>
                </a:ext>
              </a:extLst>
            </p:cNvPr>
            <p:cNvSpPr txBox="1"/>
            <p:nvPr/>
          </p:nvSpPr>
          <p:spPr>
            <a:xfrm>
              <a:off x="6454664" y="1184421"/>
              <a:ext cx="2372787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1600" dirty="0">
                  <a:solidFill>
                    <a:schemeClr val="bg1">
                      <a:lumMod val="95000"/>
                    </a:schemeClr>
                  </a:solidFill>
                  <a:latin typeface="+mj-lt"/>
                  <a:cs typeface="Aharoni" panose="020B0604020202020204" pitchFamily="2" charset="-79"/>
                </a:rPr>
                <a:t>Mobile – </a:t>
              </a:r>
              <a:r>
                <a:rPr lang="fr-FR" sz="1600" dirty="0" err="1">
                  <a:solidFill>
                    <a:schemeClr val="bg1">
                      <a:lumMod val="95000"/>
                    </a:schemeClr>
                  </a:solidFill>
                  <a:latin typeface="+mj-lt"/>
                  <a:cs typeface="Aharoni" panose="020B0604020202020204" pitchFamily="2" charset="-79"/>
                </a:rPr>
                <a:t>from</a:t>
              </a:r>
              <a:r>
                <a:rPr lang="fr-FR" sz="1600" dirty="0">
                  <a:solidFill>
                    <a:schemeClr val="bg1">
                      <a:lumMod val="95000"/>
                    </a:schemeClr>
                  </a:solidFill>
                  <a:latin typeface="+mj-lt"/>
                  <a:cs typeface="Aharoni" panose="020B0604020202020204" pitchFamily="2" charset="-79"/>
                </a:rPr>
                <a:t> </a:t>
              </a:r>
              <a:r>
                <a:rPr lang="fr-FR" sz="1600" dirty="0" err="1">
                  <a:solidFill>
                    <a:schemeClr val="bg1">
                      <a:lumMod val="95000"/>
                    </a:schemeClr>
                  </a:solidFill>
                  <a:latin typeface="+mj-lt"/>
                  <a:cs typeface="Aharoni" panose="020B0604020202020204" pitchFamily="2" charset="-79"/>
                </a:rPr>
                <a:t>your</a:t>
              </a:r>
              <a:r>
                <a:rPr lang="fr-FR" sz="1600" dirty="0">
                  <a:solidFill>
                    <a:schemeClr val="bg1">
                      <a:lumMod val="95000"/>
                    </a:schemeClr>
                  </a:solidFill>
                  <a:latin typeface="+mj-lt"/>
                  <a:cs typeface="Aharoni" panose="020B0604020202020204" pitchFamily="2" charset="-79"/>
                </a:rPr>
                <a:t> phone</a:t>
              </a:r>
              <a:endParaRPr lang="fr-BE" sz="1600" dirty="0">
                <a:solidFill>
                  <a:schemeClr val="bg1">
                    <a:lumMod val="95000"/>
                  </a:schemeClr>
                </a:solidFill>
                <a:latin typeface="+mj-lt"/>
                <a:cs typeface="Aharoni" panose="020B0604020202020204" pitchFamily="2" charset="-79"/>
              </a:endParaRPr>
            </a:p>
          </p:txBody>
        </p:sp>
        <p:sp>
          <p:nvSpPr>
            <p:cNvPr id="19" name="Rectangle : avec coins arrondis en haut 18">
              <a:extLst>
                <a:ext uri="{FF2B5EF4-FFF2-40B4-BE49-F238E27FC236}">
                  <a16:creationId xmlns:a16="http://schemas.microsoft.com/office/drawing/2014/main" id="{80269CA6-A3AF-9A00-C9F3-4E8E7324F3F2}"/>
                </a:ext>
              </a:extLst>
            </p:cNvPr>
            <p:cNvSpPr/>
            <p:nvPr/>
          </p:nvSpPr>
          <p:spPr>
            <a:xfrm rot="5400000">
              <a:off x="9990686" y="580623"/>
              <a:ext cx="1038079" cy="1331276"/>
            </a:xfrm>
            <a:prstGeom prst="round2SameRect">
              <a:avLst/>
            </a:prstGeom>
            <a:solidFill>
              <a:srgbClr val="464646"/>
            </a:solidFill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BE"/>
            </a:p>
          </p:txBody>
        </p:sp>
        <p:cxnSp>
          <p:nvCxnSpPr>
            <p:cNvPr id="21" name="Connecteur droit 20">
              <a:extLst>
                <a:ext uri="{FF2B5EF4-FFF2-40B4-BE49-F238E27FC236}">
                  <a16:creationId xmlns:a16="http://schemas.microsoft.com/office/drawing/2014/main" id="{3AB4ECBB-E023-97CB-CA3B-DECF16271483}"/>
                </a:ext>
              </a:extLst>
            </p:cNvPr>
            <p:cNvCxnSpPr>
              <a:stCxn id="19" idx="1"/>
              <a:endCxn id="19" idx="3"/>
            </p:cNvCxnSpPr>
            <p:nvPr/>
          </p:nvCxnSpPr>
          <p:spPr>
            <a:xfrm>
              <a:off x="9844088" y="1246262"/>
              <a:ext cx="1331276" cy="0"/>
            </a:xfrm>
            <a:prstGeom prst="line">
              <a:avLst/>
            </a:prstGeom>
            <a:ln w="12700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ZoneTexte 21">
              <a:extLst>
                <a:ext uri="{FF2B5EF4-FFF2-40B4-BE49-F238E27FC236}">
                  <a16:creationId xmlns:a16="http://schemas.microsoft.com/office/drawing/2014/main" id="{9614D399-7B3B-B78F-4384-1E0AD229FD7B}"/>
                </a:ext>
              </a:extLst>
            </p:cNvPr>
            <p:cNvSpPr txBox="1"/>
            <p:nvPr/>
          </p:nvSpPr>
          <p:spPr>
            <a:xfrm>
              <a:off x="9935237" y="804742"/>
              <a:ext cx="1080503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sz="2000" b="1" dirty="0" err="1">
                  <a:solidFill>
                    <a:srgbClr val="00B050"/>
                  </a:solidFill>
                  <a:latin typeface="+mj-lt"/>
                  <a:cs typeface="Aharoni" panose="020B0604020202020204" pitchFamily="2" charset="-79"/>
                </a:rPr>
                <a:t>Accept</a:t>
              </a:r>
              <a:endParaRPr lang="fr-BE" sz="2000" b="1" dirty="0">
                <a:solidFill>
                  <a:srgbClr val="00B050"/>
                </a:solidFill>
                <a:latin typeface="+mj-lt"/>
                <a:cs typeface="Aharoni" panose="020B0604020202020204" pitchFamily="2" charset="-79"/>
              </a:endParaRPr>
            </a:p>
          </p:txBody>
        </p:sp>
        <p:sp>
          <p:nvSpPr>
            <p:cNvPr id="23" name="ZoneTexte 22">
              <a:extLst>
                <a:ext uri="{FF2B5EF4-FFF2-40B4-BE49-F238E27FC236}">
                  <a16:creationId xmlns:a16="http://schemas.microsoft.com/office/drawing/2014/main" id="{3B23193C-9674-2F5A-6F47-E9B5CA3351FA}"/>
                </a:ext>
              </a:extLst>
            </p:cNvPr>
            <p:cNvSpPr txBox="1"/>
            <p:nvPr/>
          </p:nvSpPr>
          <p:spPr>
            <a:xfrm>
              <a:off x="9945572" y="1282373"/>
              <a:ext cx="1080503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sz="2000" b="1" dirty="0" err="1">
                  <a:solidFill>
                    <a:srgbClr val="C00000"/>
                  </a:solidFill>
                  <a:latin typeface="+mj-lt"/>
                  <a:cs typeface="Aharoni" panose="020B0604020202020204" pitchFamily="2" charset="-79"/>
                </a:rPr>
                <a:t>Decline</a:t>
              </a:r>
              <a:endParaRPr lang="fr-BE" sz="2000" b="1" dirty="0">
                <a:solidFill>
                  <a:srgbClr val="C00000"/>
                </a:solidFill>
                <a:latin typeface="+mj-lt"/>
                <a:cs typeface="Aharoni" panose="020B0604020202020204" pitchFamily="2" charset="-79"/>
              </a:endParaRPr>
            </a:p>
          </p:txBody>
        </p:sp>
      </p:grpSp>
      <p:pic>
        <p:nvPicPr>
          <p:cNvPr id="26" name="Image 25">
            <a:extLst>
              <a:ext uri="{FF2B5EF4-FFF2-40B4-BE49-F238E27FC236}">
                <a16:creationId xmlns:a16="http://schemas.microsoft.com/office/drawing/2014/main" id="{DB904B20-1C08-99AE-605E-33A6856230D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34010" y="571500"/>
            <a:ext cx="4035042" cy="736600"/>
          </a:xfrm>
          <a:prstGeom prst="rect">
            <a:avLst/>
          </a:prstGeom>
        </p:spPr>
      </p:pic>
      <p:sp>
        <p:nvSpPr>
          <p:cNvPr id="27" name="Rectangle : coins arrondis 26">
            <a:extLst>
              <a:ext uri="{FF2B5EF4-FFF2-40B4-BE49-F238E27FC236}">
                <a16:creationId xmlns:a16="http://schemas.microsoft.com/office/drawing/2014/main" id="{D1D5B17E-3055-4B3C-FB75-42098DFFAF7B}"/>
              </a:ext>
            </a:extLst>
          </p:cNvPr>
          <p:cNvSpPr/>
          <p:nvPr/>
        </p:nvSpPr>
        <p:spPr>
          <a:xfrm>
            <a:off x="571500" y="571500"/>
            <a:ext cx="2209800" cy="552450"/>
          </a:xfrm>
          <a:prstGeom prst="roundRect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latin typeface="Consolas" panose="020B0609020204030204" pitchFamily="49" charset="0"/>
              </a:rPr>
              <a:t>Trojan </a:t>
            </a:r>
            <a:r>
              <a:rPr lang="fr-FR" dirty="0" err="1">
                <a:latin typeface="Consolas" panose="020B0609020204030204" pitchFamily="49" charset="0"/>
              </a:rPr>
              <a:t>Horses</a:t>
            </a:r>
            <a:endParaRPr lang="fr-BE" dirty="0">
              <a:latin typeface="Consolas" panose="020B0609020204030204" pitchFamily="49" charset="0"/>
            </a:endParaRPr>
          </a:p>
        </p:txBody>
      </p:sp>
      <p:pic>
        <p:nvPicPr>
          <p:cNvPr id="29" name="Image 28" descr="Une image contenant herbe, oiseau, extérieur, aptéryx&#10;&#10;Description générée automatiquement">
            <a:extLst>
              <a:ext uri="{FF2B5EF4-FFF2-40B4-BE49-F238E27FC236}">
                <a16:creationId xmlns:a16="http://schemas.microsoft.com/office/drawing/2014/main" id="{22FD2E41-152D-4CDF-5423-19262B48429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4388" y="1522961"/>
            <a:ext cx="770607" cy="748052"/>
          </a:xfrm>
          <a:prstGeom prst="rect">
            <a:avLst/>
          </a:prstGeom>
        </p:spPr>
      </p:pic>
      <p:sp>
        <p:nvSpPr>
          <p:cNvPr id="30" name="ZoneTexte 29">
            <a:extLst>
              <a:ext uri="{FF2B5EF4-FFF2-40B4-BE49-F238E27FC236}">
                <a16:creationId xmlns:a16="http://schemas.microsoft.com/office/drawing/2014/main" id="{BE0A04EC-BD41-3F87-EA02-323535A7F8FE}"/>
              </a:ext>
            </a:extLst>
          </p:cNvPr>
          <p:cNvSpPr txBox="1"/>
          <p:nvPr/>
        </p:nvSpPr>
        <p:spPr>
          <a:xfrm>
            <a:off x="761541" y="2238961"/>
            <a:ext cx="8763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200" dirty="0">
                <a:solidFill>
                  <a:srgbClr val="B1B1B1"/>
                </a:solidFill>
                <a:latin typeface="Consolas" panose="020B0609020204030204" pitchFamily="49" charset="0"/>
              </a:rPr>
              <a:t>Kiwi.png</a:t>
            </a:r>
            <a:endParaRPr lang="fr-BE" sz="1200" dirty="0">
              <a:solidFill>
                <a:srgbClr val="B1B1B1"/>
              </a:solidFill>
              <a:latin typeface="Consolas" panose="020B0609020204030204" pitchFamily="49" charset="0"/>
            </a:endParaRPr>
          </a:p>
        </p:txBody>
      </p:sp>
      <p:grpSp>
        <p:nvGrpSpPr>
          <p:cNvPr id="45" name="Groupe 44">
            <a:extLst>
              <a:ext uri="{FF2B5EF4-FFF2-40B4-BE49-F238E27FC236}">
                <a16:creationId xmlns:a16="http://schemas.microsoft.com/office/drawing/2014/main" id="{DA005FCE-0FEF-BF8B-1A86-84F9D58E5EA3}"/>
              </a:ext>
            </a:extLst>
          </p:cNvPr>
          <p:cNvGrpSpPr/>
          <p:nvPr/>
        </p:nvGrpSpPr>
        <p:grpSpPr>
          <a:xfrm>
            <a:off x="814387" y="235516"/>
            <a:ext cx="9693340" cy="6088380"/>
            <a:chOff x="814387" y="235516"/>
            <a:chExt cx="9693340" cy="6088380"/>
          </a:xfrm>
        </p:grpSpPr>
        <p:cxnSp>
          <p:nvCxnSpPr>
            <p:cNvPr id="39" name="Connecteur droit 38">
              <a:extLst>
                <a:ext uri="{FF2B5EF4-FFF2-40B4-BE49-F238E27FC236}">
                  <a16:creationId xmlns:a16="http://schemas.microsoft.com/office/drawing/2014/main" id="{19890879-5311-A126-5149-91C22042BBFC}"/>
                </a:ext>
              </a:extLst>
            </p:cNvPr>
            <p:cNvCxnSpPr>
              <a:cxnSpLocks/>
            </p:cNvCxnSpPr>
            <p:nvPr/>
          </p:nvCxnSpPr>
          <p:spPr>
            <a:xfrm>
              <a:off x="1584995" y="2238961"/>
              <a:ext cx="8922732" cy="4084935"/>
            </a:xfrm>
            <a:prstGeom prst="line">
              <a:avLst/>
            </a:prstGeom>
            <a:ln w="28575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Connecteur droit 41">
              <a:extLst>
                <a:ext uri="{FF2B5EF4-FFF2-40B4-BE49-F238E27FC236}">
                  <a16:creationId xmlns:a16="http://schemas.microsoft.com/office/drawing/2014/main" id="{F8C66F5E-4FC0-C2FC-9233-930855D2BFE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584995" y="243030"/>
              <a:ext cx="8922732" cy="1319069"/>
            </a:xfrm>
            <a:prstGeom prst="line">
              <a:avLst/>
            </a:prstGeom>
            <a:ln w="28575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31" name="Groupe 30">
              <a:extLst>
                <a:ext uri="{FF2B5EF4-FFF2-40B4-BE49-F238E27FC236}">
                  <a16:creationId xmlns:a16="http://schemas.microsoft.com/office/drawing/2014/main" id="{00CA8BFC-50BE-66FA-1583-AE1631E75540}"/>
                </a:ext>
              </a:extLst>
            </p:cNvPr>
            <p:cNvGrpSpPr/>
            <p:nvPr/>
          </p:nvGrpSpPr>
          <p:grpSpPr>
            <a:xfrm>
              <a:off x="4360292" y="235516"/>
              <a:ext cx="6147435" cy="6088380"/>
              <a:chOff x="2066924" y="14287"/>
              <a:chExt cx="8058151" cy="6829425"/>
            </a:xfrm>
          </p:grpSpPr>
          <p:pic>
            <p:nvPicPr>
              <p:cNvPr id="32" name="Image 31">
                <a:extLst>
                  <a:ext uri="{FF2B5EF4-FFF2-40B4-BE49-F238E27FC236}">
                    <a16:creationId xmlns:a16="http://schemas.microsoft.com/office/drawing/2014/main" id="{10764A51-B56C-32A2-E170-45CF5A342EF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2066925" y="14287"/>
                <a:ext cx="8058150" cy="6829425"/>
              </a:xfrm>
              <a:prstGeom prst="rect">
                <a:avLst/>
              </a:prstGeom>
            </p:spPr>
          </p:pic>
          <p:sp>
            <p:nvSpPr>
              <p:cNvPr id="33" name="ZoneTexte 32">
                <a:extLst>
                  <a:ext uri="{FF2B5EF4-FFF2-40B4-BE49-F238E27FC236}">
                    <a16:creationId xmlns:a16="http://schemas.microsoft.com/office/drawing/2014/main" id="{B123C311-9D15-7400-E7FD-2D53D6CBCCD9}"/>
                  </a:ext>
                </a:extLst>
              </p:cNvPr>
              <p:cNvSpPr txBox="1"/>
              <p:nvPr/>
            </p:nvSpPr>
            <p:spPr>
              <a:xfrm>
                <a:off x="2066924" y="889842"/>
                <a:ext cx="7877175" cy="590356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fr-BE" sz="1600" dirty="0"/>
                  <a:t>%&amp;'()*456789:CDEFGHIJSTUVWXYZcdefghijstuvwxyzƒ„…†‡ˆ‰Š’“”•–—˜™š¢£¤¥¦§¨©ª²³´µ¶·¸¹ºÂÃÄÅÆÇÈÉÊÒÓÔÕÖ×ØÙÚáâãäåæçèéêñòóôõö÷øùúÿÄ        	</a:t>
                </a:r>
                <a:br>
                  <a:rPr lang="fr-BE" sz="1600" dirty="0"/>
                </a:br>
                <a:r>
                  <a:rPr lang="fr-BE" sz="1600" dirty="0" err="1"/>
                  <a:t>ÿÄ</a:t>
                </a:r>
                <a:r>
                  <a:rPr lang="fr-BE" sz="1600" dirty="0"/>
                  <a:t> µ  w !1AQaq"2B‘¡±Á	#3RðbrÑ$4á%ñ&amp;'()*56789:CDEFGHIJSTUVWXYZcdefghijstuvwxyz‚ƒ„…†‡ˆ‰Š’“”•–—˜™š¢£¤¥¦§¨©ª²³´µ¶·¸¹º</a:t>
                </a:r>
                <a:r>
                  <a:rPr lang="fr-BE" sz="1600" dirty="0">
                    <a:solidFill>
                      <a:srgbClr val="FF0000"/>
                    </a:solidFill>
                  </a:rPr>
                  <a:t>&lt;VIRUS&gt;ÂÃÄÅÆÇÈÉÊÒÓÔÕÖ×ØÙÚâãäåæçèéêòóôõö÷øùúÿÚ&lt;/VIRUS&gt; </a:t>
                </a:r>
                <a:r>
                  <a:rPr lang="fr-BE" sz="1600" dirty="0"/>
                  <a:t>  ? øÛMŒ4yn¸«wŠè{</a:t>
                </a:r>
                <a:r>
                  <a:rPr lang="fr-BE" sz="1600" dirty="0" err="1"/>
                  <a:t>J‹MQåÝ+NER</a:t>
                </a:r>
                <a:r>
                  <a:rPr lang="fr-BE" sz="1600" dirty="0"/>
                  <a:t>¿)â¾'Ús÷9©¬~</a:t>
                </a:r>
                <a:r>
                  <a:rPr lang="fr-BE" sz="1600" dirty="0" err="1"/>
                  <a:t>rqU</a:t>
                </a:r>
                <a:r>
                  <a:rPr lang="fr-BE" sz="1600" dirty="0"/>
                  <a:t>…¸</a:t>
                </a:r>
                <a:r>
                  <a:rPr lang="fr-BE" sz="1600" dirty="0" err="1"/>
                  <a:t>Fé</a:t>
                </a:r>
                <a:r>
                  <a:rPr lang="fr-BE" sz="1600" dirty="0"/>
                  <a:t>]</a:t>
                </a:r>
                <a:br>
                  <a:rPr lang="fr-BE" sz="1600" dirty="0"/>
                </a:br>
                <a:r>
                  <a:rPr lang="fr-BE" sz="1600" dirty="0"/>
                  <a:t>[</a:t>
                </a:r>
                <a:r>
                  <a:rPr lang="fr-BE" sz="1600" dirty="0" err="1"/>
                  <a:t>œô</a:t>
                </a:r>
                <a:r>
                  <a:rPr lang="fr-BE" sz="1600" dirty="0"/>
                  <a:t>ª</a:t>
                </a:r>
                <a:r>
                  <a:rPr lang="fr-BE" sz="1600" dirty="0" err="1"/>
                  <a:t>ió`ô§ÍcTÕ</a:t>
                </a:r>
                <a:r>
                  <a:rPr lang="fr-BE" sz="1600" dirty="0"/>
                  <a:t>µ*</a:t>
                </a:r>
                <a:r>
                  <a:rPr lang="fr-BE" sz="1600" dirty="0" err="1"/>
                  <a:t>Enò</a:t>
                </a:r>
                <a:r>
                  <a:rPr lang="fr-BE" sz="1600" dirty="0"/>
                  <a:t>`»[:}«/&gt;õ=</a:t>
                </a:r>
                <a:r>
                  <a:rPr lang="fr-BE" sz="1600" dirty="0" err="1"/>
                  <a:t>Ž˜Ì£bï</a:t>
                </a:r>
                <a:r>
                  <a:rPr lang="fr-BE" sz="1600" dirty="0"/>
                  <a:t>=«</a:t>
                </a:r>
                <a:r>
                  <a:rPr lang="fr-BE" sz="1600" dirty="0" err="1"/>
                  <a:t>f×O</a:t>
                </a:r>
                <a:r>
                  <a:rPr lang="fr-BE" sz="1600" dirty="0"/>
                  <a:t>’</a:t>
                </a:r>
                <a:r>
                  <a:rPr lang="fr-BE" sz="1600" dirty="0" err="1"/>
                  <a:t>óÄéÏñ</a:t>
                </a:r>
                <a:r>
                  <a:rPr lang="fr-BE" sz="1600" dirty="0"/>
                  <a:t>!³’”ÝÒ2–»°Q^+</a:t>
                </a:r>
                <a:r>
                  <a:rPr lang="fr-BE" sz="1600" dirty="0" err="1"/>
                  <a:t>CíhÁ</a:t>
                </a:r>
                <a:r>
                  <a:rPr lang="fr-BE" sz="1600" dirty="0"/>
                  <a:t>«</a:t>
                </a:r>
                <a:r>
                  <a:rPr lang="fr-BE" sz="1600" dirty="0" err="1"/>
                  <a:t>þÕoav·Óå™BçÌŒe</a:t>
                </a:r>
                <a:r>
                  <a:rPr lang="fr-BE" sz="1600" dirty="0"/>
                  <a:t>:Þn†</a:t>
                </a:r>
                <a:r>
                  <a:rPr lang="fr-BE" sz="1600" dirty="0" err="1"/>
                  <a:t>âÕb</a:t>
                </a:r>
                <a:r>
                  <a:rPr lang="fr-BE" sz="1600" dirty="0"/>
                  <a:t>…m·²ñûâ·Ž£WhNjèä.‰aÁæ³YœFpkÖ.~</a:t>
                </a:r>
                <a:r>
                  <a:rPr lang="fr-BE" sz="1600" dirty="0" err="1"/>
                  <a:t>ÜÛøn</a:t>
                </a:r>
                <a:r>
                  <a:rPr lang="fr-BE" sz="1600" dirty="0"/>
                  <a:t>=RMÏ</a:t>
                </a:r>
                <a:r>
                  <a:rPr lang="fr-BE" sz="1600" dirty="0" err="1"/>
                  <a:t>ùÑ</a:t>
                </a:r>
                <a:endParaRPr lang="fr-BE" sz="1600" dirty="0"/>
              </a:p>
              <a:p>
                <a:r>
                  <a:rPr lang="fr-BE" sz="1600" dirty="0" err="1"/>
                  <a:t>Êõôªvß</a:t>
                </a:r>
                <a:br>
                  <a:rPr lang="fr-BE" sz="1600" dirty="0"/>
                </a:br>
                <a:r>
                  <a:rPr lang="fr-BE" sz="1600" dirty="0"/>
                  <a:t>¾×¢</a:t>
                </a:r>
                <a:r>
                  <a:rPr lang="fr-BE" sz="1600" dirty="0" err="1"/>
                  <a:t>ÜÝý</a:t>
                </a:r>
                <a:r>
                  <a:rPr lang="fr-BE" sz="1600" dirty="0"/>
                  <a:t>£«€‹·_ZÚ8:cXáæ™Áé¬Û½H®¿OÛ"®</a:t>
                </a:r>
                <a:r>
                  <a:rPr lang="fr-BE" sz="1600" dirty="0" err="1"/>
                  <a:t>Fr+OÃ</a:t>
                </a:r>
                <a:r>
                  <a:rPr lang="fr-BE" sz="1600" dirty="0"/>
                  <a:t>f[«</a:t>
                </a:r>
                <a:r>
                  <a:rPr lang="fr-BE" sz="1600" dirty="0" err="1"/>
                  <a:t>Õ¸Ýö</a:t>
                </a:r>
                <a:r>
                  <a:rPr lang="fr-BE" sz="1600" dirty="0"/>
                  <a:t>` «÷Ç±«</a:t>
                </a:r>
                <a:r>
                  <a:rPr lang="fr-BE" sz="1600" dirty="0" err="1"/>
                  <a:t>Þð</a:t>
                </a:r>
                <a:r>
                  <a:rPr lang="fr-BE" sz="1600" dirty="0"/>
                  <a:t>&lt;º´šýÉliÚnHêìz™`æ9ag+3&amp;îÊü </a:t>
                </a:r>
                <a:r>
                  <a:rPr lang="fr-BE" sz="1600" dirty="0" err="1"/>
                  <a:t>dúV%Õ®ÜäVÖ</a:t>
                </a:r>
                <a:r>
                  <a:rPr lang="fr-BE" sz="1600" dirty="0"/>
                  <a:t>¥¤</a:t>
                </a:r>
                <a:r>
                  <a:rPr lang="fr-BE" sz="1600" dirty="0" err="1"/>
                  <a:t>ßÛh</a:t>
                </a:r>
                <a:r>
                  <a:rPr lang="fr-BE" sz="1600" dirty="0"/>
                  <a:t>­ªW³±Y|¨Ú^</a:t>
                </a:r>
                <a:r>
                  <a:rPr lang="fr-BE" sz="1600" dirty="0" err="1"/>
                  <a:t>B:Ÿ¥REûEºÉƒót$pkž</a:t>
                </a:r>
                <a:r>
                  <a:rPr lang="fr-BE" sz="1600" dirty="0"/>
                  <a:t>¦TÎz”%Iêssf78æ’ÖRkrM¤Î=êÑ˜q²±RŠVf7KAö7ÍÆk^9e‘Yie;œÕøãh”Â¡µÐÂi1n&gt;</a:t>
                </a:r>
                <a:r>
                  <a:rPr lang="fr-BE" sz="1600" dirty="0" err="1"/>
                  <a:t>PqÍf</a:t>
                </a:r>
                <a:r>
                  <a:rPr lang="fr-BE" sz="1600" dirty="0"/>
                  <a:t>\B&amp;µ</a:t>
                </a:r>
                <a:r>
                  <a:rPr lang="fr-BE" sz="1600" dirty="0" err="1"/>
                  <a:t>v«š</a:t>
                </a:r>
                <a:r>
                  <a:rPr lang="fr-BE" sz="1600" dirty="0"/>
                  <a:t>—</a:t>
                </a:r>
                <a:r>
                  <a:rPr lang="fr-BE" sz="1600" dirty="0" err="1"/>
                  <a:t>ìàçŽ</a:t>
                </a:r>
                <a:r>
                  <a:rPr lang="fr-BE" sz="1600" dirty="0"/>
                  <a:t>&gt;” ’99¡e“ â¬Ùùªs»5¸Ú?šrIo¤”lÅ_:5”º</a:t>
                </a:r>
                <a:r>
                  <a:rPr lang="fr-BE" sz="1600" dirty="0" err="1"/>
                  <a:t>lÆ</a:t>
                </a:r>
                <a:r>
                  <a:rPr lang="fr-BE" sz="1600" dirty="0"/>
                  <a:t>@</a:t>
                </a:r>
              </a:p>
            </p:txBody>
          </p:sp>
        </p:grpSp>
        <p:cxnSp>
          <p:nvCxnSpPr>
            <p:cNvPr id="35" name="Connecteur droit 34">
              <a:extLst>
                <a:ext uri="{FF2B5EF4-FFF2-40B4-BE49-F238E27FC236}">
                  <a16:creationId xmlns:a16="http://schemas.microsoft.com/office/drawing/2014/main" id="{6ED208B6-16D5-91EF-6E56-B1B7484DD181}"/>
                </a:ext>
              </a:extLst>
            </p:cNvPr>
            <p:cNvCxnSpPr/>
            <p:nvPr/>
          </p:nvCxnSpPr>
          <p:spPr>
            <a:xfrm flipV="1">
              <a:off x="814388" y="235516"/>
              <a:ext cx="3529012" cy="1287445"/>
            </a:xfrm>
            <a:prstGeom prst="line">
              <a:avLst/>
            </a:prstGeom>
            <a:ln w="28575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Connecteur droit 35">
              <a:extLst>
                <a:ext uri="{FF2B5EF4-FFF2-40B4-BE49-F238E27FC236}">
                  <a16:creationId xmlns:a16="http://schemas.microsoft.com/office/drawing/2014/main" id="{6CE3074A-F67C-6EF7-FB1F-37CD061D6721}"/>
                </a:ext>
              </a:extLst>
            </p:cNvPr>
            <p:cNvCxnSpPr>
              <a:cxnSpLocks/>
            </p:cNvCxnSpPr>
            <p:nvPr/>
          </p:nvCxnSpPr>
          <p:spPr>
            <a:xfrm>
              <a:off x="814387" y="2270068"/>
              <a:ext cx="3545904" cy="4053828"/>
            </a:xfrm>
            <a:prstGeom prst="line">
              <a:avLst/>
            </a:prstGeom>
            <a:ln w="28575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7" name="Scam_text">
            <a:extLst>
              <a:ext uri="{FF2B5EF4-FFF2-40B4-BE49-F238E27FC236}">
                <a16:creationId xmlns:a16="http://schemas.microsoft.com/office/drawing/2014/main" id="{28ECF853-DBA5-B0A8-D762-4CA86D735120}"/>
              </a:ext>
            </a:extLst>
          </p:cNvPr>
          <p:cNvSpPr txBox="1"/>
          <p:nvPr/>
        </p:nvSpPr>
        <p:spPr>
          <a:xfrm>
            <a:off x="7480818" y="2760355"/>
            <a:ext cx="2223454" cy="519351"/>
          </a:xfrm>
          <a:prstGeom prst="roundRect">
            <a:avLst>
              <a:gd name="adj" fmla="val 50000"/>
            </a:avLst>
          </a:prstGeom>
          <a:solidFill>
            <a:srgbClr val="FE6D73">
              <a:alpha val="80000"/>
            </a:srgbClr>
          </a:solidFill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Hi, I </a:t>
            </a:r>
            <a:r>
              <a:rPr lang="fr-FR" dirty="0" err="1"/>
              <a:t>work</a:t>
            </a:r>
            <a:r>
              <a:rPr lang="fr-FR" dirty="0"/>
              <a:t> for </a:t>
            </a:r>
            <a:r>
              <a:rPr lang="fr-FR" dirty="0" err="1"/>
              <a:t>you</a:t>
            </a:r>
            <a:endParaRPr lang="fr-FR" dirty="0"/>
          </a:p>
        </p:txBody>
      </p:sp>
      <p:pic>
        <p:nvPicPr>
          <p:cNvPr id="2" name="Scammer">
            <a:extLst>
              <a:ext uri="{FF2B5EF4-FFF2-40B4-BE49-F238E27FC236}">
                <a16:creationId xmlns:a16="http://schemas.microsoft.com/office/drawing/2014/main" id="{7EC7000D-0C0B-85EE-7AD1-F69967AEC298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021001" y="1879348"/>
            <a:ext cx="4099080" cy="5038452"/>
          </a:xfrm>
          <a:prstGeom prst="rect">
            <a:avLst/>
          </a:prstGeom>
        </p:spPr>
      </p:pic>
      <p:sp>
        <p:nvSpPr>
          <p:cNvPr id="18" name="Micro_text">
            <a:extLst>
              <a:ext uri="{FF2B5EF4-FFF2-40B4-BE49-F238E27FC236}">
                <a16:creationId xmlns:a16="http://schemas.microsoft.com/office/drawing/2014/main" id="{3A45C309-BEE0-FECF-7100-93FBCA75A5F2}"/>
              </a:ext>
            </a:extLst>
          </p:cNvPr>
          <p:cNvSpPr txBox="1"/>
          <p:nvPr/>
        </p:nvSpPr>
        <p:spPr>
          <a:xfrm>
            <a:off x="2781300" y="4304620"/>
            <a:ext cx="2958041" cy="519351"/>
          </a:xfrm>
          <a:prstGeom prst="roundRect">
            <a:avLst>
              <a:gd name="adj" fmla="val 50000"/>
            </a:avLst>
          </a:prstGeom>
          <a:solidFill>
            <a:srgbClr val="FFB901">
              <a:alpha val="80000"/>
            </a:srgbClr>
          </a:solidFill>
        </p:spPr>
        <p:txBody>
          <a:bodyPr wrap="square" rtlCol="0">
            <a:spAutoFit/>
          </a:bodyPr>
          <a:lstStyle/>
          <a:p>
            <a:pPr algn="ctr"/>
            <a:r>
              <a:rPr lang="fr-FR" dirty="0" err="1"/>
              <a:t>Alright</a:t>
            </a:r>
            <a:r>
              <a:rPr lang="fr-FR" dirty="0"/>
              <a:t>, </a:t>
            </a:r>
            <a:r>
              <a:rPr lang="fr-FR" dirty="0" err="1"/>
              <a:t>here</a:t>
            </a:r>
            <a:r>
              <a:rPr lang="fr-FR" dirty="0"/>
              <a:t> are </a:t>
            </a:r>
            <a:r>
              <a:rPr lang="fr-FR" dirty="0" err="1"/>
              <a:t>our</a:t>
            </a:r>
            <a:r>
              <a:rPr lang="fr-FR" dirty="0"/>
              <a:t> logins</a:t>
            </a:r>
          </a:p>
        </p:txBody>
      </p:sp>
      <p:pic>
        <p:nvPicPr>
          <p:cNvPr id="16" name="Microsoft" descr="Windows Microsoft logo transparent PNG | PNG Play">
            <a:extLst>
              <a:ext uri="{FF2B5EF4-FFF2-40B4-BE49-F238E27FC236}">
                <a16:creationId xmlns:a16="http://schemas.microsoft.com/office/drawing/2014/main" id="{8F031A9F-D566-4971-DB86-AF94F860F83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6323" y="2721719"/>
            <a:ext cx="2634058" cy="33537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4272695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fill="hold" nodeType="clickEffect" p14:presetBounceEnd="5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7" dur="5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8" dur="5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9" fill="hold">
                          <p:stCondLst>
                            <p:cond delay="indefinite"/>
                          </p:stCondLst>
                          <p:childTnLst>
                            <p:par>
                              <p:cTn id="10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1" presetID="2" presetClass="exit" presetSubtype="8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anim calcmode="lin" valueType="num">
                                          <p:cBhvr additive="base">
                                            <p:cTn id="12" dur="200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0-ppt_w/2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3" dur="200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</p:tavLst>
                                        </p:anim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199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5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7" dur="500"/>
                                            <p:tgtEl>
                                              <p:spTgt spid="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18" fill="hold">
                          <p:stCondLst>
                            <p:cond delay="indefinite"/>
                          </p:stCondLst>
                          <p:childTnLst>
                            <p:par>
                              <p:cTn id="19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20" presetID="2" presetClass="entr" presetSubtype="2" fill="hold" nodeType="clickEffect" p14:presetBounceEnd="5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22" dur="50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23" dur="50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4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25" presetID="2" presetClass="entr" presetSubtype="2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7" dur="2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8" dur="2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9" presetID="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1" dur="2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2" dur="2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33" fill="hold">
                          <p:stCondLst>
                            <p:cond delay="indefinite"/>
                          </p:stCondLst>
                          <p:childTnLst>
                            <p:par>
                              <p:cTn id="3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35" presetID="12" presetClass="entr" presetSubtype="2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7" dur="500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+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left)">
                                          <p:cBhvr>
                                            <p:cTn id="38" dur="500"/>
                                            <p:tgtEl>
                                              <p:spTgt spid="1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9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40" presetID="1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2" dur="500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43" dur="500"/>
                                            <p:tgtEl>
                                              <p:spTgt spid="1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44" fill="hold">
                          <p:stCondLst>
                            <p:cond delay="indefinite"/>
                          </p:stCondLst>
                          <p:childTnLst>
                            <p:par>
                              <p:cTn id="45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46" presetID="2" presetClass="exit" presetSubtype="2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anim calcmode="lin" valueType="num">
                                          <p:cBhvr additive="base">
                                            <p:cTn id="47" dur="200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1+ppt_w/2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8" dur="200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</p:tavLst>
                                        </p:anim>
                                        <p:set>
                                          <p:cBhvr>
                                            <p:cTn id="49" dur="1" fill="hold">
                                              <p:stCondLst>
                                                <p:cond delay="199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50" presetID="2" presetClass="exit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 calcmode="lin" valueType="num">
                                          <p:cBhvr additive="base">
                                            <p:cTn id="51" dur="200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0-ppt_w/2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2" dur="200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</p:tavLst>
                                        </p:anim>
                                        <p:set>
                                          <p:cBhvr>
                                            <p:cTn id="53" dur="1" fill="hold">
                                              <p:stCondLst>
                                                <p:cond delay="199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54" presetID="10" presetClass="exit" presetSubtype="0" fill="hold" grpId="1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55" dur="200"/>
                                            <p:tgtEl>
                                              <p:spTgt spid="17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56" dur="1" fill="hold">
                                              <p:stCondLst>
                                                <p:cond delay="199"/>
                                              </p:stCondLst>
                                            </p:cTn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57" presetID="10" presetClass="exit" presetSubtype="0" fill="hold" grpId="1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58" dur="200"/>
                                            <p:tgtEl>
                                              <p:spTgt spid="18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59" dur="1" fill="hold">
                                              <p:stCondLst>
                                                <p:cond delay="199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60" fill="hold">
                          <p:stCondLst>
                            <p:cond delay="indefinite"/>
                          </p:stCondLst>
                          <p:childTnLst>
                            <p:par>
                              <p:cTn id="61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62" presetID="2" presetClass="exit" presetSubtype="2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anim calcmode="lin" valueType="num">
                                          <p:cBhvr additive="base">
                                            <p:cTn id="63" dur="300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1+ppt_w/2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64" dur="300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</p:tavLst>
                                        </p:anim>
                                        <p:set>
                                          <p:cBhvr>
                                            <p:cTn id="65" dur="1" fill="hold">
                                              <p:stCondLst>
                                                <p:cond delay="299"/>
                                              </p:stCondLst>
                                            </p:cTn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66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68" dur="500"/>
                                            <p:tgtEl>
                                              <p:spTgt spid="2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69" fill="hold">
                          <p:stCondLst>
                            <p:cond delay="indefinite"/>
                          </p:stCondLst>
                          <p:childTnLst>
                            <p:par>
                              <p:cTn id="70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71" presetID="22" presetClass="entr" presetSubtype="8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73" dur="500"/>
                                            <p:tgtEl>
                                              <p:spTgt spid="4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6" grpId="0" animBg="1"/>
          <p:bldP spid="27" grpId="0" animBg="1"/>
          <p:bldP spid="17" grpId="0" animBg="1"/>
          <p:bldP spid="17" grpId="1" animBg="1"/>
          <p:bldP spid="18" grpId="0" animBg="1"/>
          <p:bldP spid="18" grpId="1" animBg="1"/>
        </p:bldLst>
      </p:timing>
    </mc:Choice>
    <mc:Fallback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5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5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9" fill="hold">
                          <p:stCondLst>
                            <p:cond delay="indefinite"/>
                          </p:stCondLst>
                          <p:childTnLst>
                            <p:par>
                              <p:cTn id="10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1" presetID="2" presetClass="exit" presetSubtype="8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anim calcmode="lin" valueType="num">
                                          <p:cBhvr additive="base">
                                            <p:cTn id="12" dur="200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0-ppt_w/2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3" dur="200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</p:tavLst>
                                        </p:anim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199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5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7" dur="500"/>
                                            <p:tgtEl>
                                              <p:spTgt spid="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18" fill="hold">
                          <p:stCondLst>
                            <p:cond delay="indefinite"/>
                          </p:stCondLst>
                          <p:childTnLst>
                            <p:par>
                              <p:cTn id="19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20" presetID="2" presetClass="entr" presetSubtype="2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2" dur="50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3" dur="50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4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25" presetID="2" presetClass="entr" presetSubtype="2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7" dur="2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8" dur="2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9" presetID="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1" dur="2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2" dur="2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33" fill="hold">
                          <p:stCondLst>
                            <p:cond delay="indefinite"/>
                          </p:stCondLst>
                          <p:childTnLst>
                            <p:par>
                              <p:cTn id="3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35" presetID="12" presetClass="entr" presetSubtype="2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7" dur="500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+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left)">
                                          <p:cBhvr>
                                            <p:cTn id="38" dur="500"/>
                                            <p:tgtEl>
                                              <p:spTgt spid="1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9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40" presetID="1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2" dur="500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43" dur="500"/>
                                            <p:tgtEl>
                                              <p:spTgt spid="1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44" fill="hold">
                          <p:stCondLst>
                            <p:cond delay="indefinite"/>
                          </p:stCondLst>
                          <p:childTnLst>
                            <p:par>
                              <p:cTn id="45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46" presetID="2" presetClass="exit" presetSubtype="2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anim calcmode="lin" valueType="num">
                                          <p:cBhvr additive="base">
                                            <p:cTn id="47" dur="200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1+ppt_w/2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8" dur="200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</p:tavLst>
                                        </p:anim>
                                        <p:set>
                                          <p:cBhvr>
                                            <p:cTn id="49" dur="1" fill="hold">
                                              <p:stCondLst>
                                                <p:cond delay="199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50" presetID="2" presetClass="exit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 calcmode="lin" valueType="num">
                                          <p:cBhvr additive="base">
                                            <p:cTn id="51" dur="200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0-ppt_w/2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2" dur="200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</p:tavLst>
                                        </p:anim>
                                        <p:set>
                                          <p:cBhvr>
                                            <p:cTn id="53" dur="1" fill="hold">
                                              <p:stCondLst>
                                                <p:cond delay="199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54" presetID="10" presetClass="exit" presetSubtype="0" fill="hold" grpId="1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55" dur="200"/>
                                            <p:tgtEl>
                                              <p:spTgt spid="17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56" dur="1" fill="hold">
                                              <p:stCondLst>
                                                <p:cond delay="199"/>
                                              </p:stCondLst>
                                            </p:cTn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57" presetID="10" presetClass="exit" presetSubtype="0" fill="hold" grpId="1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58" dur="200"/>
                                            <p:tgtEl>
                                              <p:spTgt spid="18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59" dur="1" fill="hold">
                                              <p:stCondLst>
                                                <p:cond delay="199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60" fill="hold">
                          <p:stCondLst>
                            <p:cond delay="indefinite"/>
                          </p:stCondLst>
                          <p:childTnLst>
                            <p:par>
                              <p:cTn id="61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62" presetID="2" presetClass="exit" presetSubtype="2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anim calcmode="lin" valueType="num">
                                          <p:cBhvr additive="base">
                                            <p:cTn id="63" dur="300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1+ppt_w/2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64" dur="300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</p:tavLst>
                                        </p:anim>
                                        <p:set>
                                          <p:cBhvr>
                                            <p:cTn id="65" dur="1" fill="hold">
                                              <p:stCondLst>
                                                <p:cond delay="299"/>
                                              </p:stCondLst>
                                            </p:cTn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66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68" dur="500"/>
                                            <p:tgtEl>
                                              <p:spTgt spid="2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69" fill="hold">
                          <p:stCondLst>
                            <p:cond delay="indefinite"/>
                          </p:stCondLst>
                          <p:childTnLst>
                            <p:par>
                              <p:cTn id="70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71" presetID="22" presetClass="entr" presetSubtype="8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73" dur="500"/>
                                            <p:tgtEl>
                                              <p:spTgt spid="4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6" grpId="0" animBg="1"/>
          <p:bldP spid="27" grpId="0" animBg="1"/>
          <p:bldP spid="17" grpId="0" animBg="1"/>
          <p:bldP spid="17" grpId="1" animBg="1"/>
          <p:bldP spid="18" grpId="0" animBg="1"/>
          <p:bldP spid="18" grpId="1" animBg="1"/>
        </p:bldLst>
      </p:timing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Rectangle : coins arrondis 26">
            <a:extLst>
              <a:ext uri="{FF2B5EF4-FFF2-40B4-BE49-F238E27FC236}">
                <a16:creationId xmlns:a16="http://schemas.microsoft.com/office/drawing/2014/main" id="{D1D5B17E-3055-4B3C-FB75-42098DFFAF7B}"/>
              </a:ext>
            </a:extLst>
          </p:cNvPr>
          <p:cNvSpPr/>
          <p:nvPr/>
        </p:nvSpPr>
        <p:spPr>
          <a:xfrm>
            <a:off x="9515475" y="417493"/>
            <a:ext cx="2209800" cy="552450"/>
          </a:xfrm>
          <a:prstGeom prst="roundRect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latin typeface="Consolas" panose="020B0609020204030204" pitchFamily="49" charset="0"/>
              </a:rPr>
              <a:t>Trojan </a:t>
            </a:r>
            <a:r>
              <a:rPr lang="fr-FR" dirty="0" err="1">
                <a:latin typeface="Consolas" panose="020B0609020204030204" pitchFamily="49" charset="0"/>
              </a:rPr>
              <a:t>Horses</a:t>
            </a:r>
            <a:endParaRPr lang="fr-BE" dirty="0">
              <a:latin typeface="Consolas" panose="020B0609020204030204" pitchFamily="49" charset="0"/>
            </a:endParaRPr>
          </a:p>
        </p:txBody>
      </p:sp>
      <p:pic>
        <p:nvPicPr>
          <p:cNvPr id="29" name="Image 28" descr="Une image contenant herbe, oiseau, extérieur, aptéryx&#10;&#10;Description générée automatiquement">
            <a:extLst>
              <a:ext uri="{FF2B5EF4-FFF2-40B4-BE49-F238E27FC236}">
                <a16:creationId xmlns:a16="http://schemas.microsoft.com/office/drawing/2014/main" id="{22FD2E41-152D-4CDF-5423-19262B48429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597340" y="1627736"/>
            <a:ext cx="770607" cy="748052"/>
          </a:xfrm>
          <a:prstGeom prst="rect">
            <a:avLst/>
          </a:prstGeom>
        </p:spPr>
      </p:pic>
      <p:sp>
        <p:nvSpPr>
          <p:cNvPr id="30" name="ZoneTexte 29">
            <a:extLst>
              <a:ext uri="{FF2B5EF4-FFF2-40B4-BE49-F238E27FC236}">
                <a16:creationId xmlns:a16="http://schemas.microsoft.com/office/drawing/2014/main" id="{BE0A04EC-BD41-3F87-EA02-323535A7F8FE}"/>
              </a:ext>
            </a:extLst>
          </p:cNvPr>
          <p:cNvSpPr txBox="1"/>
          <p:nvPr/>
        </p:nvSpPr>
        <p:spPr>
          <a:xfrm>
            <a:off x="-3650187" y="2343736"/>
            <a:ext cx="8763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200" dirty="0">
                <a:solidFill>
                  <a:srgbClr val="B1B1B1"/>
                </a:solidFill>
                <a:latin typeface="Consolas" panose="020B0609020204030204" pitchFamily="49" charset="0"/>
              </a:rPr>
              <a:t>Kiwi.png</a:t>
            </a:r>
            <a:endParaRPr lang="fr-BE" sz="1200" dirty="0">
              <a:solidFill>
                <a:srgbClr val="B1B1B1"/>
              </a:solidFill>
              <a:latin typeface="Consolas" panose="020B0609020204030204" pitchFamily="49" charset="0"/>
            </a:endParaRPr>
          </a:p>
        </p:txBody>
      </p:sp>
      <p:grpSp>
        <p:nvGrpSpPr>
          <p:cNvPr id="45" name="Groupe 44">
            <a:extLst>
              <a:ext uri="{FF2B5EF4-FFF2-40B4-BE49-F238E27FC236}">
                <a16:creationId xmlns:a16="http://schemas.microsoft.com/office/drawing/2014/main" id="{DA005FCE-0FEF-BF8B-1A86-84F9D58E5EA3}"/>
              </a:ext>
            </a:extLst>
          </p:cNvPr>
          <p:cNvGrpSpPr/>
          <p:nvPr/>
        </p:nvGrpSpPr>
        <p:grpSpPr>
          <a:xfrm>
            <a:off x="-3597340" y="302895"/>
            <a:ext cx="9693340" cy="6088380"/>
            <a:chOff x="814387" y="235516"/>
            <a:chExt cx="9693340" cy="6088380"/>
          </a:xfrm>
        </p:grpSpPr>
        <p:cxnSp>
          <p:nvCxnSpPr>
            <p:cNvPr id="39" name="Connecteur droit 38">
              <a:extLst>
                <a:ext uri="{FF2B5EF4-FFF2-40B4-BE49-F238E27FC236}">
                  <a16:creationId xmlns:a16="http://schemas.microsoft.com/office/drawing/2014/main" id="{19890879-5311-A126-5149-91C22042BBFC}"/>
                </a:ext>
              </a:extLst>
            </p:cNvPr>
            <p:cNvCxnSpPr>
              <a:cxnSpLocks/>
            </p:cNvCxnSpPr>
            <p:nvPr/>
          </p:nvCxnSpPr>
          <p:spPr>
            <a:xfrm>
              <a:off x="1584995" y="2238961"/>
              <a:ext cx="8922732" cy="4084935"/>
            </a:xfrm>
            <a:prstGeom prst="line">
              <a:avLst/>
            </a:prstGeom>
            <a:ln w="28575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Connecteur droit 41">
              <a:extLst>
                <a:ext uri="{FF2B5EF4-FFF2-40B4-BE49-F238E27FC236}">
                  <a16:creationId xmlns:a16="http://schemas.microsoft.com/office/drawing/2014/main" id="{F8C66F5E-4FC0-C2FC-9233-930855D2BFE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584995" y="243030"/>
              <a:ext cx="8922732" cy="1319069"/>
            </a:xfrm>
            <a:prstGeom prst="line">
              <a:avLst/>
            </a:prstGeom>
            <a:ln w="28575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31" name="Groupe 30">
              <a:extLst>
                <a:ext uri="{FF2B5EF4-FFF2-40B4-BE49-F238E27FC236}">
                  <a16:creationId xmlns:a16="http://schemas.microsoft.com/office/drawing/2014/main" id="{00CA8BFC-50BE-66FA-1583-AE1631E75540}"/>
                </a:ext>
              </a:extLst>
            </p:cNvPr>
            <p:cNvGrpSpPr/>
            <p:nvPr/>
          </p:nvGrpSpPr>
          <p:grpSpPr>
            <a:xfrm>
              <a:off x="4360292" y="235516"/>
              <a:ext cx="6147435" cy="6088380"/>
              <a:chOff x="2066924" y="14287"/>
              <a:chExt cx="8058151" cy="6829425"/>
            </a:xfrm>
          </p:grpSpPr>
          <p:pic>
            <p:nvPicPr>
              <p:cNvPr id="32" name="Image 31">
                <a:extLst>
                  <a:ext uri="{FF2B5EF4-FFF2-40B4-BE49-F238E27FC236}">
                    <a16:creationId xmlns:a16="http://schemas.microsoft.com/office/drawing/2014/main" id="{10764A51-B56C-32A2-E170-45CF5A342EF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066925" y="14287"/>
                <a:ext cx="8058150" cy="6829425"/>
              </a:xfrm>
              <a:prstGeom prst="rect">
                <a:avLst/>
              </a:prstGeom>
            </p:spPr>
          </p:pic>
          <p:sp>
            <p:nvSpPr>
              <p:cNvPr id="33" name="ZoneTexte 32">
                <a:extLst>
                  <a:ext uri="{FF2B5EF4-FFF2-40B4-BE49-F238E27FC236}">
                    <a16:creationId xmlns:a16="http://schemas.microsoft.com/office/drawing/2014/main" id="{B123C311-9D15-7400-E7FD-2D53D6CBCCD9}"/>
                  </a:ext>
                </a:extLst>
              </p:cNvPr>
              <p:cNvSpPr txBox="1"/>
              <p:nvPr/>
            </p:nvSpPr>
            <p:spPr>
              <a:xfrm>
                <a:off x="2066924" y="889842"/>
                <a:ext cx="7877175" cy="590356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fr-BE" sz="1600" dirty="0"/>
                  <a:t>%&amp;'()*456789:CDEFGHIJSTUVWXYZcdefghijstuvwxyzƒ„…†‡ˆ‰Š’“”•–—˜™š¢£¤¥¦§¨©ª²³´µ¶·¸¹ºÂÃÄÅÆÇÈÉÊÒÓÔÕÖ×ØÙÚáâãäåæçèéêñòóôõö÷øùúÿÄ        	</a:t>
                </a:r>
                <a:br>
                  <a:rPr lang="fr-BE" sz="1600" dirty="0"/>
                </a:br>
                <a:r>
                  <a:rPr lang="fr-BE" sz="1600" dirty="0" err="1"/>
                  <a:t>ÿÄ</a:t>
                </a:r>
                <a:r>
                  <a:rPr lang="fr-BE" sz="1600" dirty="0"/>
                  <a:t> µ  w !1AQaq"2B‘¡±Á	#3RðbrÑ$4á%ñ&amp;'()*56789:CDEFGHIJSTUVWXYZcdefghijstuvwxyz‚ƒ„…†‡ˆ‰Š’“”•–—˜™š¢£¤¥¦§¨©ª²³´µ¶·¸¹º</a:t>
                </a:r>
                <a:r>
                  <a:rPr lang="fr-BE" sz="1600" dirty="0">
                    <a:solidFill>
                      <a:srgbClr val="FF0000"/>
                    </a:solidFill>
                  </a:rPr>
                  <a:t>&lt;VIRUS&gt;ÂÃÄÅÆÇÈÉÊÒÓÔÕÖ×ØÙÚâãäåæçèéêòóôõö÷øùúÿÚ&lt;/VIRUS&gt; </a:t>
                </a:r>
                <a:r>
                  <a:rPr lang="fr-BE" sz="1600" dirty="0"/>
                  <a:t>  ? øÛMŒ4yn¸«wŠè{</a:t>
                </a:r>
                <a:r>
                  <a:rPr lang="fr-BE" sz="1600" dirty="0" err="1"/>
                  <a:t>J‹MQåÝ+NER</a:t>
                </a:r>
                <a:r>
                  <a:rPr lang="fr-BE" sz="1600" dirty="0"/>
                  <a:t>¿)â¾'Ús÷9©¬~</a:t>
                </a:r>
                <a:r>
                  <a:rPr lang="fr-BE" sz="1600" dirty="0" err="1"/>
                  <a:t>rqU</a:t>
                </a:r>
                <a:r>
                  <a:rPr lang="fr-BE" sz="1600" dirty="0"/>
                  <a:t>…¸</a:t>
                </a:r>
                <a:r>
                  <a:rPr lang="fr-BE" sz="1600" dirty="0" err="1"/>
                  <a:t>Fé</a:t>
                </a:r>
                <a:r>
                  <a:rPr lang="fr-BE" sz="1600" dirty="0"/>
                  <a:t>]</a:t>
                </a:r>
                <a:br>
                  <a:rPr lang="fr-BE" sz="1600" dirty="0"/>
                </a:br>
                <a:r>
                  <a:rPr lang="fr-BE" sz="1600" dirty="0"/>
                  <a:t>[</a:t>
                </a:r>
                <a:r>
                  <a:rPr lang="fr-BE" sz="1600" dirty="0" err="1"/>
                  <a:t>œô</a:t>
                </a:r>
                <a:r>
                  <a:rPr lang="fr-BE" sz="1600" dirty="0"/>
                  <a:t>ª</a:t>
                </a:r>
                <a:r>
                  <a:rPr lang="fr-BE" sz="1600" dirty="0" err="1"/>
                  <a:t>ió`ô§ÍcTÕ</a:t>
                </a:r>
                <a:r>
                  <a:rPr lang="fr-BE" sz="1600" dirty="0"/>
                  <a:t>µ*</a:t>
                </a:r>
                <a:r>
                  <a:rPr lang="fr-BE" sz="1600" dirty="0" err="1"/>
                  <a:t>Enò</a:t>
                </a:r>
                <a:r>
                  <a:rPr lang="fr-BE" sz="1600" dirty="0"/>
                  <a:t>`»[:}«/&gt;õ=</a:t>
                </a:r>
                <a:r>
                  <a:rPr lang="fr-BE" sz="1600" dirty="0" err="1"/>
                  <a:t>Ž˜Ì£bï</a:t>
                </a:r>
                <a:r>
                  <a:rPr lang="fr-BE" sz="1600" dirty="0"/>
                  <a:t>=«</a:t>
                </a:r>
                <a:r>
                  <a:rPr lang="fr-BE" sz="1600" dirty="0" err="1"/>
                  <a:t>f×O</a:t>
                </a:r>
                <a:r>
                  <a:rPr lang="fr-BE" sz="1600" dirty="0"/>
                  <a:t>’</a:t>
                </a:r>
                <a:r>
                  <a:rPr lang="fr-BE" sz="1600" dirty="0" err="1"/>
                  <a:t>óÄéÏñ</a:t>
                </a:r>
                <a:r>
                  <a:rPr lang="fr-BE" sz="1600" dirty="0"/>
                  <a:t>!³’”ÝÒ2–»°Q^+</a:t>
                </a:r>
                <a:r>
                  <a:rPr lang="fr-BE" sz="1600" dirty="0" err="1"/>
                  <a:t>CíhÁ</a:t>
                </a:r>
                <a:r>
                  <a:rPr lang="fr-BE" sz="1600" dirty="0"/>
                  <a:t>«</a:t>
                </a:r>
                <a:r>
                  <a:rPr lang="fr-BE" sz="1600" dirty="0" err="1"/>
                  <a:t>þÕoav·Óå™BçÌŒe</a:t>
                </a:r>
                <a:r>
                  <a:rPr lang="fr-BE" sz="1600" dirty="0"/>
                  <a:t>:Þn†</a:t>
                </a:r>
                <a:r>
                  <a:rPr lang="fr-BE" sz="1600" dirty="0" err="1"/>
                  <a:t>âÕb</a:t>
                </a:r>
                <a:r>
                  <a:rPr lang="fr-BE" sz="1600" dirty="0"/>
                  <a:t>…m·²ñûâ·Ž£WhNjèä.‰aÁæ³YœFpkÖ.~</a:t>
                </a:r>
                <a:r>
                  <a:rPr lang="fr-BE" sz="1600" dirty="0" err="1"/>
                  <a:t>ÜÛøn</a:t>
                </a:r>
                <a:r>
                  <a:rPr lang="fr-BE" sz="1600" dirty="0"/>
                  <a:t>=RMÏ</a:t>
                </a:r>
                <a:r>
                  <a:rPr lang="fr-BE" sz="1600" dirty="0" err="1"/>
                  <a:t>ùÑ</a:t>
                </a:r>
                <a:endParaRPr lang="fr-BE" sz="1600" dirty="0"/>
              </a:p>
              <a:p>
                <a:r>
                  <a:rPr lang="fr-BE" sz="1600" dirty="0" err="1"/>
                  <a:t>Êõôªvß</a:t>
                </a:r>
                <a:br>
                  <a:rPr lang="fr-BE" sz="1600" dirty="0"/>
                </a:br>
                <a:r>
                  <a:rPr lang="fr-BE" sz="1600" dirty="0"/>
                  <a:t>¾×¢</a:t>
                </a:r>
                <a:r>
                  <a:rPr lang="fr-BE" sz="1600" dirty="0" err="1"/>
                  <a:t>ÜÝý</a:t>
                </a:r>
                <a:r>
                  <a:rPr lang="fr-BE" sz="1600" dirty="0"/>
                  <a:t>£«€‹·_ZÚ8:cXáæ™Áé¬Û½H®¿OÛ"®</a:t>
                </a:r>
                <a:r>
                  <a:rPr lang="fr-BE" sz="1600" dirty="0" err="1"/>
                  <a:t>Fr+OÃ</a:t>
                </a:r>
                <a:r>
                  <a:rPr lang="fr-BE" sz="1600" dirty="0"/>
                  <a:t>f[«</a:t>
                </a:r>
                <a:r>
                  <a:rPr lang="fr-BE" sz="1600" dirty="0" err="1"/>
                  <a:t>Õ¸Ýö</a:t>
                </a:r>
                <a:r>
                  <a:rPr lang="fr-BE" sz="1600" dirty="0"/>
                  <a:t>` «÷Ç±«</a:t>
                </a:r>
                <a:r>
                  <a:rPr lang="fr-BE" sz="1600" dirty="0" err="1"/>
                  <a:t>Þð</a:t>
                </a:r>
                <a:r>
                  <a:rPr lang="fr-BE" sz="1600" dirty="0"/>
                  <a:t>&lt;º´šýÉliÚnHêìz™`æ9ag+3&amp;îÊü </a:t>
                </a:r>
                <a:r>
                  <a:rPr lang="fr-BE" sz="1600" dirty="0" err="1"/>
                  <a:t>dúV%Õ®ÜäVÖ</a:t>
                </a:r>
                <a:r>
                  <a:rPr lang="fr-BE" sz="1600" dirty="0"/>
                  <a:t>¥¤</a:t>
                </a:r>
                <a:r>
                  <a:rPr lang="fr-BE" sz="1600" dirty="0" err="1"/>
                  <a:t>ßÛh</a:t>
                </a:r>
                <a:r>
                  <a:rPr lang="fr-BE" sz="1600" dirty="0"/>
                  <a:t>­ªW³±Y|¨Ú^</a:t>
                </a:r>
                <a:r>
                  <a:rPr lang="fr-BE" sz="1600" dirty="0" err="1"/>
                  <a:t>B:Ÿ¥REûEºÉƒót$pkž</a:t>
                </a:r>
                <a:r>
                  <a:rPr lang="fr-BE" sz="1600" dirty="0"/>
                  <a:t>¦TÎz”%Iêssf78æ’ÖRkrM¤Î=êÑ˜q²±RŠVf7KAö7ÍÆk^9e‘Yie;œÕøãh”Â¡µÐÂi1n&gt;</a:t>
                </a:r>
                <a:r>
                  <a:rPr lang="fr-BE" sz="1600" dirty="0" err="1"/>
                  <a:t>PqÍf</a:t>
                </a:r>
                <a:r>
                  <a:rPr lang="fr-BE" sz="1600" dirty="0"/>
                  <a:t>\B&amp;µ</a:t>
                </a:r>
                <a:r>
                  <a:rPr lang="fr-BE" sz="1600" dirty="0" err="1"/>
                  <a:t>v«š</a:t>
                </a:r>
                <a:r>
                  <a:rPr lang="fr-BE" sz="1600" dirty="0"/>
                  <a:t>—</a:t>
                </a:r>
                <a:r>
                  <a:rPr lang="fr-BE" sz="1600" dirty="0" err="1"/>
                  <a:t>ìàçŽ</a:t>
                </a:r>
                <a:r>
                  <a:rPr lang="fr-BE" sz="1600" dirty="0"/>
                  <a:t>&gt;” ’99¡e“ â¬Ùùªs»5¸Ú?šrIo¤”lÅ_:5”º</a:t>
                </a:r>
                <a:r>
                  <a:rPr lang="fr-BE" sz="1600" dirty="0" err="1"/>
                  <a:t>lÆ</a:t>
                </a:r>
                <a:r>
                  <a:rPr lang="fr-BE" sz="1600" dirty="0"/>
                  <a:t>@</a:t>
                </a:r>
              </a:p>
            </p:txBody>
          </p:sp>
        </p:grpSp>
        <p:cxnSp>
          <p:nvCxnSpPr>
            <p:cNvPr id="35" name="Connecteur droit 34">
              <a:extLst>
                <a:ext uri="{FF2B5EF4-FFF2-40B4-BE49-F238E27FC236}">
                  <a16:creationId xmlns:a16="http://schemas.microsoft.com/office/drawing/2014/main" id="{6ED208B6-16D5-91EF-6E56-B1B7484DD181}"/>
                </a:ext>
              </a:extLst>
            </p:cNvPr>
            <p:cNvCxnSpPr/>
            <p:nvPr/>
          </p:nvCxnSpPr>
          <p:spPr>
            <a:xfrm flipV="1">
              <a:off x="814388" y="235516"/>
              <a:ext cx="3529012" cy="1287445"/>
            </a:xfrm>
            <a:prstGeom prst="line">
              <a:avLst/>
            </a:prstGeom>
            <a:ln w="28575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Connecteur droit 35">
              <a:extLst>
                <a:ext uri="{FF2B5EF4-FFF2-40B4-BE49-F238E27FC236}">
                  <a16:creationId xmlns:a16="http://schemas.microsoft.com/office/drawing/2014/main" id="{6CE3074A-F67C-6EF7-FB1F-37CD061D6721}"/>
                </a:ext>
              </a:extLst>
            </p:cNvPr>
            <p:cNvCxnSpPr>
              <a:cxnSpLocks/>
            </p:cNvCxnSpPr>
            <p:nvPr/>
          </p:nvCxnSpPr>
          <p:spPr>
            <a:xfrm>
              <a:off x="814387" y="2270068"/>
              <a:ext cx="3545904" cy="4053828"/>
            </a:xfrm>
            <a:prstGeom prst="line">
              <a:avLst/>
            </a:prstGeom>
            <a:ln w="28575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2" name="Image 1">
            <a:extLst>
              <a:ext uri="{FF2B5EF4-FFF2-40B4-BE49-F238E27FC236}">
                <a16:creationId xmlns:a16="http://schemas.microsoft.com/office/drawing/2014/main" id="{5AA1C90C-2037-2E9B-F3F3-59537635482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48250" y="1442085"/>
            <a:ext cx="3810000" cy="3810000"/>
          </a:xfrm>
          <a:prstGeom prst="rect">
            <a:avLst/>
          </a:prstGeom>
        </p:spPr>
      </p:pic>
      <p:grpSp>
        <p:nvGrpSpPr>
          <p:cNvPr id="51" name="Groupe 50">
            <a:extLst>
              <a:ext uri="{FF2B5EF4-FFF2-40B4-BE49-F238E27FC236}">
                <a16:creationId xmlns:a16="http://schemas.microsoft.com/office/drawing/2014/main" id="{C558A2E1-F039-7B9E-71DD-57A73A256C75}"/>
              </a:ext>
            </a:extLst>
          </p:cNvPr>
          <p:cNvGrpSpPr/>
          <p:nvPr/>
        </p:nvGrpSpPr>
        <p:grpSpPr>
          <a:xfrm>
            <a:off x="4272946" y="1292944"/>
            <a:ext cx="4886372" cy="1475813"/>
            <a:chOff x="4272946" y="1292944"/>
            <a:chExt cx="4886372" cy="1475813"/>
          </a:xfrm>
        </p:grpSpPr>
        <p:grpSp>
          <p:nvGrpSpPr>
            <p:cNvPr id="18" name="Groupe 17">
              <a:extLst>
                <a:ext uri="{FF2B5EF4-FFF2-40B4-BE49-F238E27FC236}">
                  <a16:creationId xmlns:a16="http://schemas.microsoft.com/office/drawing/2014/main" id="{85AF791F-DD46-230D-A481-319BFEB32B49}"/>
                </a:ext>
              </a:extLst>
            </p:cNvPr>
            <p:cNvGrpSpPr/>
            <p:nvPr/>
          </p:nvGrpSpPr>
          <p:grpSpPr>
            <a:xfrm>
              <a:off x="4272946" y="1838324"/>
              <a:ext cx="4886372" cy="930433"/>
              <a:chOff x="4272946" y="1838324"/>
              <a:chExt cx="4886372" cy="930433"/>
            </a:xfrm>
          </p:grpSpPr>
          <p:sp>
            <p:nvSpPr>
              <p:cNvPr id="16" name="Rectangle : coins arrondis 15">
                <a:extLst>
                  <a:ext uri="{FF2B5EF4-FFF2-40B4-BE49-F238E27FC236}">
                    <a16:creationId xmlns:a16="http://schemas.microsoft.com/office/drawing/2014/main" id="{EA21456A-8CD3-5CC1-E3E8-D4D3C0104649}"/>
                  </a:ext>
                </a:extLst>
              </p:cNvPr>
              <p:cNvSpPr/>
              <p:nvPr/>
            </p:nvSpPr>
            <p:spPr>
              <a:xfrm>
                <a:off x="6357986" y="1838324"/>
                <a:ext cx="2801332" cy="161925"/>
              </a:xfrm>
              <a:prstGeom prst="roundRect">
                <a:avLst>
                  <a:gd name="adj" fmla="val 50000"/>
                </a:avLst>
              </a:prstGeom>
              <a:solidFill>
                <a:srgbClr val="2C1F5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BE" dirty="0"/>
              </a:p>
            </p:txBody>
          </p:sp>
          <p:sp>
            <p:nvSpPr>
              <p:cNvPr id="17" name="Rectangle : coins arrondis 16">
                <a:extLst>
                  <a:ext uri="{FF2B5EF4-FFF2-40B4-BE49-F238E27FC236}">
                    <a16:creationId xmlns:a16="http://schemas.microsoft.com/office/drawing/2014/main" id="{07535CAB-6554-FD99-B55A-7A02BFB9CB3D}"/>
                  </a:ext>
                </a:extLst>
              </p:cNvPr>
              <p:cNvSpPr/>
              <p:nvPr/>
            </p:nvSpPr>
            <p:spPr>
              <a:xfrm rot="19141528">
                <a:off x="4272946" y="2606832"/>
                <a:ext cx="2495229" cy="161925"/>
              </a:xfrm>
              <a:prstGeom prst="roundRect">
                <a:avLst>
                  <a:gd name="adj" fmla="val 50000"/>
                </a:avLst>
              </a:prstGeom>
              <a:solidFill>
                <a:srgbClr val="2C1F5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BE"/>
              </a:p>
            </p:txBody>
          </p:sp>
        </p:grpSp>
        <p:sp>
          <p:nvSpPr>
            <p:cNvPr id="20" name="ZoneTexte 19">
              <a:extLst>
                <a:ext uri="{FF2B5EF4-FFF2-40B4-BE49-F238E27FC236}">
                  <a16:creationId xmlns:a16="http://schemas.microsoft.com/office/drawing/2014/main" id="{4BA19F8F-B287-C5EF-5920-2AE418C027D7}"/>
                </a:ext>
              </a:extLst>
            </p:cNvPr>
            <p:cNvSpPr txBox="1"/>
            <p:nvPr/>
          </p:nvSpPr>
          <p:spPr>
            <a:xfrm>
              <a:off x="6551921" y="1292944"/>
              <a:ext cx="2266122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2800" dirty="0">
                  <a:solidFill>
                    <a:srgbClr val="FE6D73"/>
                  </a:solidFill>
                  <a:latin typeface="Aharoni" panose="02010803020104030203" pitchFamily="2" charset="-79"/>
                  <a:cs typeface="Aharoni" panose="02010803020104030203" pitchFamily="2" charset="-79"/>
                </a:rPr>
                <a:t>Can </a:t>
              </a:r>
              <a:r>
                <a:rPr lang="fr-FR" sz="2800" dirty="0" err="1">
                  <a:solidFill>
                    <a:srgbClr val="FE6D73"/>
                  </a:solidFill>
                  <a:latin typeface="Aharoni" panose="02010803020104030203" pitchFamily="2" charset="-79"/>
                  <a:cs typeface="Aharoni" panose="02010803020104030203" pitchFamily="2" charset="-79"/>
                </a:rPr>
                <a:t>see</a:t>
              </a:r>
              <a:r>
                <a:rPr lang="fr-FR" sz="2800" dirty="0">
                  <a:solidFill>
                    <a:srgbClr val="FE6D73"/>
                  </a:solidFill>
                  <a:latin typeface="Aharoni" panose="02010803020104030203" pitchFamily="2" charset="-79"/>
                  <a:cs typeface="Aharoni" panose="02010803020104030203" pitchFamily="2" charset="-79"/>
                </a:rPr>
                <a:t> </a:t>
              </a:r>
              <a:r>
                <a:rPr lang="fr-FR" sz="2800" dirty="0" err="1">
                  <a:solidFill>
                    <a:srgbClr val="FE6D73"/>
                  </a:solidFill>
                  <a:latin typeface="Aharoni" panose="02010803020104030203" pitchFamily="2" charset="-79"/>
                  <a:cs typeface="Aharoni" panose="02010803020104030203" pitchFamily="2" charset="-79"/>
                </a:rPr>
                <a:t>you</a:t>
              </a:r>
              <a:endParaRPr lang="fr-BE" sz="2800" dirty="0">
                <a:solidFill>
                  <a:srgbClr val="FE6D73"/>
                </a:solidFill>
                <a:latin typeface="Aharoni" panose="02010803020104030203" pitchFamily="2" charset="-79"/>
                <a:cs typeface="Aharoni" panose="02010803020104030203" pitchFamily="2" charset="-79"/>
              </a:endParaRPr>
            </a:p>
          </p:txBody>
        </p:sp>
      </p:grpSp>
      <p:grpSp>
        <p:nvGrpSpPr>
          <p:cNvPr id="53" name="Groupe 52">
            <a:extLst>
              <a:ext uri="{FF2B5EF4-FFF2-40B4-BE49-F238E27FC236}">
                <a16:creationId xmlns:a16="http://schemas.microsoft.com/office/drawing/2014/main" id="{68B88E99-10C7-F0E3-C0D6-1979B95371AB}"/>
              </a:ext>
            </a:extLst>
          </p:cNvPr>
          <p:cNvGrpSpPr/>
          <p:nvPr/>
        </p:nvGrpSpPr>
        <p:grpSpPr>
          <a:xfrm>
            <a:off x="4521909" y="3356906"/>
            <a:ext cx="5692463" cy="657186"/>
            <a:chOff x="4521909" y="3356906"/>
            <a:chExt cx="5692463" cy="657186"/>
          </a:xfrm>
        </p:grpSpPr>
        <p:grpSp>
          <p:nvGrpSpPr>
            <p:cNvPr id="38" name="Groupe 37">
              <a:extLst>
                <a:ext uri="{FF2B5EF4-FFF2-40B4-BE49-F238E27FC236}">
                  <a16:creationId xmlns:a16="http://schemas.microsoft.com/office/drawing/2014/main" id="{160EF58E-7003-5EE4-EC19-6DB837D69525}"/>
                </a:ext>
              </a:extLst>
            </p:cNvPr>
            <p:cNvGrpSpPr/>
            <p:nvPr/>
          </p:nvGrpSpPr>
          <p:grpSpPr>
            <a:xfrm>
              <a:off x="4521909" y="3678622"/>
              <a:ext cx="5493681" cy="335470"/>
              <a:chOff x="4723745" y="4062121"/>
              <a:chExt cx="5493681" cy="335470"/>
            </a:xfrm>
          </p:grpSpPr>
          <p:sp>
            <p:nvSpPr>
              <p:cNvPr id="34" name="Rectangle : coins arrondis 33">
                <a:extLst>
                  <a:ext uri="{FF2B5EF4-FFF2-40B4-BE49-F238E27FC236}">
                    <a16:creationId xmlns:a16="http://schemas.microsoft.com/office/drawing/2014/main" id="{A66F394C-D714-3EDF-C844-42F55664C7CD}"/>
                  </a:ext>
                </a:extLst>
              </p:cNvPr>
              <p:cNvSpPr/>
              <p:nvPr/>
            </p:nvSpPr>
            <p:spPr>
              <a:xfrm>
                <a:off x="5922170" y="4235666"/>
                <a:ext cx="4295256" cy="161925"/>
              </a:xfrm>
              <a:prstGeom prst="roundRect">
                <a:avLst>
                  <a:gd name="adj" fmla="val 50000"/>
                </a:avLst>
              </a:prstGeom>
              <a:solidFill>
                <a:srgbClr val="2C1F5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BE" dirty="0"/>
              </a:p>
            </p:txBody>
          </p:sp>
          <p:sp>
            <p:nvSpPr>
              <p:cNvPr id="37" name="Rectangle : coins arrondis 36">
                <a:extLst>
                  <a:ext uri="{FF2B5EF4-FFF2-40B4-BE49-F238E27FC236}">
                    <a16:creationId xmlns:a16="http://schemas.microsoft.com/office/drawing/2014/main" id="{678A95C9-E26B-F184-2D34-EFF45B8643AA}"/>
                  </a:ext>
                </a:extLst>
              </p:cNvPr>
              <p:cNvSpPr/>
              <p:nvPr/>
            </p:nvSpPr>
            <p:spPr>
              <a:xfrm rot="936299">
                <a:off x="4723745" y="4062121"/>
                <a:ext cx="1377561" cy="161925"/>
              </a:xfrm>
              <a:prstGeom prst="roundRect">
                <a:avLst>
                  <a:gd name="adj" fmla="val 50000"/>
                </a:avLst>
              </a:prstGeom>
              <a:solidFill>
                <a:srgbClr val="2C1F5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BE" dirty="0"/>
              </a:p>
            </p:txBody>
          </p:sp>
        </p:grpSp>
        <p:sp>
          <p:nvSpPr>
            <p:cNvPr id="40" name="ZoneTexte 39">
              <a:extLst>
                <a:ext uri="{FF2B5EF4-FFF2-40B4-BE49-F238E27FC236}">
                  <a16:creationId xmlns:a16="http://schemas.microsoft.com/office/drawing/2014/main" id="{33889391-B8F9-6F66-2D3B-5C600A145BC3}"/>
                </a:ext>
              </a:extLst>
            </p:cNvPr>
            <p:cNvSpPr txBox="1"/>
            <p:nvPr/>
          </p:nvSpPr>
          <p:spPr>
            <a:xfrm>
              <a:off x="6471667" y="3356906"/>
              <a:ext cx="3742705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2800" dirty="0">
                  <a:solidFill>
                    <a:srgbClr val="FE6D73"/>
                  </a:solidFill>
                  <a:latin typeface="Aharoni" panose="02010803020104030203" pitchFamily="2" charset="-79"/>
                  <a:cs typeface="Aharoni" panose="02010803020104030203" pitchFamily="2" charset="-79"/>
                </a:rPr>
                <a:t>Can </a:t>
              </a:r>
              <a:r>
                <a:rPr lang="fr-FR" sz="2800" dirty="0" err="1">
                  <a:solidFill>
                    <a:srgbClr val="FE6D73"/>
                  </a:solidFill>
                  <a:latin typeface="Aharoni" panose="02010803020104030203" pitchFamily="2" charset="-79"/>
                  <a:cs typeface="Aharoni" panose="02010803020104030203" pitchFamily="2" charset="-79"/>
                </a:rPr>
                <a:t>steal</a:t>
              </a:r>
              <a:r>
                <a:rPr lang="fr-FR" sz="2800" dirty="0">
                  <a:solidFill>
                    <a:srgbClr val="FE6D73"/>
                  </a:solidFill>
                  <a:latin typeface="Aharoni" panose="02010803020104030203" pitchFamily="2" charset="-79"/>
                  <a:cs typeface="Aharoni" panose="02010803020104030203" pitchFamily="2" charset="-79"/>
                </a:rPr>
                <a:t> </a:t>
              </a:r>
              <a:r>
                <a:rPr lang="fr-FR" sz="2800" dirty="0" err="1">
                  <a:solidFill>
                    <a:srgbClr val="FE6D73"/>
                  </a:solidFill>
                  <a:latin typeface="Aharoni" panose="02010803020104030203" pitchFamily="2" charset="-79"/>
                  <a:cs typeface="Aharoni" panose="02010803020104030203" pitchFamily="2" charset="-79"/>
                </a:rPr>
                <a:t>your</a:t>
              </a:r>
              <a:r>
                <a:rPr lang="fr-FR" sz="2800" dirty="0">
                  <a:solidFill>
                    <a:srgbClr val="FE6D73"/>
                  </a:solidFill>
                  <a:latin typeface="Aharoni" panose="02010803020104030203" pitchFamily="2" charset="-79"/>
                  <a:cs typeface="Aharoni" panose="02010803020104030203" pitchFamily="2" charset="-79"/>
                </a:rPr>
                <a:t> data</a:t>
              </a:r>
              <a:endParaRPr lang="fr-BE" sz="2800" dirty="0">
                <a:solidFill>
                  <a:srgbClr val="FE6D73"/>
                </a:solidFill>
                <a:latin typeface="Aharoni" panose="02010803020104030203" pitchFamily="2" charset="-79"/>
                <a:cs typeface="Aharoni" panose="02010803020104030203" pitchFamily="2" charset="-79"/>
              </a:endParaRPr>
            </a:p>
          </p:txBody>
        </p:sp>
      </p:grpSp>
      <p:grpSp>
        <p:nvGrpSpPr>
          <p:cNvPr id="52" name="Groupe 51">
            <a:extLst>
              <a:ext uri="{FF2B5EF4-FFF2-40B4-BE49-F238E27FC236}">
                <a16:creationId xmlns:a16="http://schemas.microsoft.com/office/drawing/2014/main" id="{DF9E7FDE-F99A-346C-5542-A1A975F328B3}"/>
              </a:ext>
            </a:extLst>
          </p:cNvPr>
          <p:cNvGrpSpPr/>
          <p:nvPr/>
        </p:nvGrpSpPr>
        <p:grpSpPr>
          <a:xfrm>
            <a:off x="4582861" y="2376783"/>
            <a:ext cx="4576457" cy="954455"/>
            <a:chOff x="4582861" y="2376783"/>
            <a:chExt cx="4576457" cy="954455"/>
          </a:xfrm>
        </p:grpSpPr>
        <p:sp>
          <p:nvSpPr>
            <p:cNvPr id="28" name="ZoneTexte 27">
              <a:extLst>
                <a:ext uri="{FF2B5EF4-FFF2-40B4-BE49-F238E27FC236}">
                  <a16:creationId xmlns:a16="http://schemas.microsoft.com/office/drawing/2014/main" id="{CB1D2E44-D130-BEB1-709E-8E5986B178E3}"/>
                </a:ext>
              </a:extLst>
            </p:cNvPr>
            <p:cNvSpPr txBox="1"/>
            <p:nvPr/>
          </p:nvSpPr>
          <p:spPr>
            <a:xfrm>
              <a:off x="6632846" y="2376783"/>
              <a:ext cx="250270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2800" dirty="0">
                  <a:solidFill>
                    <a:srgbClr val="FE6D73"/>
                  </a:solidFill>
                  <a:latin typeface="Aharoni" panose="02010803020104030203" pitchFamily="2" charset="-79"/>
                  <a:cs typeface="Aharoni" panose="02010803020104030203" pitchFamily="2" charset="-79"/>
                </a:rPr>
                <a:t>Can </a:t>
              </a:r>
              <a:r>
                <a:rPr lang="fr-FR" sz="2800" dirty="0" err="1">
                  <a:solidFill>
                    <a:srgbClr val="FE6D73"/>
                  </a:solidFill>
                  <a:latin typeface="Aharoni" panose="02010803020104030203" pitchFamily="2" charset="-79"/>
                  <a:cs typeface="Aharoni" panose="02010803020104030203" pitchFamily="2" charset="-79"/>
                </a:rPr>
                <a:t>hear</a:t>
              </a:r>
              <a:r>
                <a:rPr lang="fr-FR" sz="2800" dirty="0">
                  <a:solidFill>
                    <a:srgbClr val="FE6D73"/>
                  </a:solidFill>
                  <a:latin typeface="Aharoni" panose="02010803020104030203" pitchFamily="2" charset="-79"/>
                  <a:cs typeface="Aharoni" panose="02010803020104030203" pitchFamily="2" charset="-79"/>
                </a:rPr>
                <a:t> </a:t>
              </a:r>
              <a:r>
                <a:rPr lang="fr-FR" sz="2800" dirty="0" err="1">
                  <a:solidFill>
                    <a:srgbClr val="FE6D73"/>
                  </a:solidFill>
                  <a:latin typeface="Aharoni" panose="02010803020104030203" pitchFamily="2" charset="-79"/>
                  <a:cs typeface="Aharoni" panose="02010803020104030203" pitchFamily="2" charset="-79"/>
                </a:rPr>
                <a:t>you</a:t>
              </a:r>
              <a:endParaRPr lang="fr-BE" sz="2800" dirty="0">
                <a:solidFill>
                  <a:srgbClr val="FE6D73"/>
                </a:solidFill>
                <a:latin typeface="Aharoni" panose="02010803020104030203" pitchFamily="2" charset="-79"/>
                <a:cs typeface="Aharoni" panose="02010803020104030203" pitchFamily="2" charset="-79"/>
              </a:endParaRPr>
            </a:p>
          </p:txBody>
        </p:sp>
        <p:grpSp>
          <p:nvGrpSpPr>
            <p:cNvPr id="46" name="Groupe 45">
              <a:extLst>
                <a:ext uri="{FF2B5EF4-FFF2-40B4-BE49-F238E27FC236}">
                  <a16:creationId xmlns:a16="http://schemas.microsoft.com/office/drawing/2014/main" id="{268A57AB-8911-D44E-C9D1-C07269A973E0}"/>
                </a:ext>
              </a:extLst>
            </p:cNvPr>
            <p:cNvGrpSpPr/>
            <p:nvPr/>
          </p:nvGrpSpPr>
          <p:grpSpPr>
            <a:xfrm>
              <a:off x="4582861" y="2910648"/>
              <a:ext cx="4576457" cy="420590"/>
              <a:chOff x="4582861" y="2910648"/>
              <a:chExt cx="4576457" cy="420590"/>
            </a:xfrm>
          </p:grpSpPr>
          <p:sp>
            <p:nvSpPr>
              <p:cNvPr id="25" name="Rectangle : coins arrondis 24">
                <a:extLst>
                  <a:ext uri="{FF2B5EF4-FFF2-40B4-BE49-F238E27FC236}">
                    <a16:creationId xmlns:a16="http://schemas.microsoft.com/office/drawing/2014/main" id="{7C48888E-7442-4647-58AD-258342104A32}"/>
                  </a:ext>
                </a:extLst>
              </p:cNvPr>
              <p:cNvSpPr/>
              <p:nvPr/>
            </p:nvSpPr>
            <p:spPr>
              <a:xfrm>
                <a:off x="6357986" y="2910648"/>
                <a:ext cx="2801332" cy="161925"/>
              </a:xfrm>
              <a:prstGeom prst="roundRect">
                <a:avLst>
                  <a:gd name="adj" fmla="val 50000"/>
                </a:avLst>
              </a:prstGeom>
              <a:solidFill>
                <a:srgbClr val="2C1F5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BE" dirty="0"/>
              </a:p>
            </p:txBody>
          </p:sp>
          <p:sp>
            <p:nvSpPr>
              <p:cNvPr id="44" name="Rectangle : coins arrondis 43">
                <a:extLst>
                  <a:ext uri="{FF2B5EF4-FFF2-40B4-BE49-F238E27FC236}">
                    <a16:creationId xmlns:a16="http://schemas.microsoft.com/office/drawing/2014/main" id="{01967DDD-C3F8-8919-2F82-C9FF6077135E}"/>
                  </a:ext>
                </a:extLst>
              </p:cNvPr>
              <p:cNvSpPr/>
              <p:nvPr/>
            </p:nvSpPr>
            <p:spPr>
              <a:xfrm rot="20590296">
                <a:off x="4582861" y="3169313"/>
                <a:ext cx="1958787" cy="161925"/>
              </a:xfrm>
              <a:prstGeom prst="roundRect">
                <a:avLst>
                  <a:gd name="adj" fmla="val 50000"/>
                </a:avLst>
              </a:prstGeom>
              <a:solidFill>
                <a:srgbClr val="2C1F5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BE" dirty="0"/>
              </a:p>
            </p:txBody>
          </p:sp>
        </p:grpSp>
      </p:grpSp>
      <p:grpSp>
        <p:nvGrpSpPr>
          <p:cNvPr id="54" name="Groupe 53">
            <a:extLst>
              <a:ext uri="{FF2B5EF4-FFF2-40B4-BE49-F238E27FC236}">
                <a16:creationId xmlns:a16="http://schemas.microsoft.com/office/drawing/2014/main" id="{FFD11E30-4A3F-80F2-8314-92C37616E4F2}"/>
              </a:ext>
            </a:extLst>
          </p:cNvPr>
          <p:cNvGrpSpPr/>
          <p:nvPr/>
        </p:nvGrpSpPr>
        <p:grpSpPr>
          <a:xfrm>
            <a:off x="5391009" y="3255097"/>
            <a:ext cx="5327399" cy="2745306"/>
            <a:chOff x="5391009" y="3255097"/>
            <a:chExt cx="5327399" cy="2745306"/>
          </a:xfrm>
        </p:grpSpPr>
        <p:sp>
          <p:nvSpPr>
            <p:cNvPr id="48" name="ZoneTexte 47">
              <a:extLst>
                <a:ext uri="{FF2B5EF4-FFF2-40B4-BE49-F238E27FC236}">
                  <a16:creationId xmlns:a16="http://schemas.microsoft.com/office/drawing/2014/main" id="{1E8E2AC0-3E76-3F07-ECC9-1C97BA6246EE}"/>
                </a:ext>
              </a:extLst>
            </p:cNvPr>
            <p:cNvSpPr txBox="1"/>
            <p:nvPr/>
          </p:nvSpPr>
          <p:spPr>
            <a:xfrm>
              <a:off x="6567199" y="4348807"/>
              <a:ext cx="4151209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2400" dirty="0">
                  <a:solidFill>
                    <a:srgbClr val="FE6D73"/>
                  </a:solidFill>
                  <a:latin typeface="Aharoni" panose="02010803020104030203" pitchFamily="2" charset="-79"/>
                  <a:cs typeface="Aharoni" panose="02010803020104030203" pitchFamily="2" charset="-79"/>
                </a:rPr>
                <a:t>Can </a:t>
              </a:r>
              <a:r>
                <a:rPr lang="fr-FR" sz="2400" dirty="0" err="1">
                  <a:solidFill>
                    <a:srgbClr val="FE6D73"/>
                  </a:solidFill>
                  <a:latin typeface="Aharoni" panose="02010803020104030203" pitchFamily="2" charset="-79"/>
                  <a:cs typeface="Aharoni" panose="02010803020104030203" pitchFamily="2" charset="-79"/>
                </a:rPr>
                <a:t>encrypt</a:t>
              </a:r>
              <a:r>
                <a:rPr lang="fr-FR" sz="2400" dirty="0">
                  <a:solidFill>
                    <a:srgbClr val="FE6D73"/>
                  </a:solidFill>
                  <a:latin typeface="Aharoni" panose="02010803020104030203" pitchFamily="2" charset="-79"/>
                  <a:cs typeface="Aharoni" panose="02010803020104030203" pitchFamily="2" charset="-79"/>
                </a:rPr>
                <a:t> </a:t>
              </a:r>
              <a:r>
                <a:rPr lang="fr-FR" sz="2400" dirty="0" err="1">
                  <a:solidFill>
                    <a:srgbClr val="FE6D73"/>
                  </a:solidFill>
                  <a:latin typeface="Aharoni" panose="02010803020104030203" pitchFamily="2" charset="-79"/>
                  <a:cs typeface="Aharoni" panose="02010803020104030203" pitchFamily="2" charset="-79"/>
                </a:rPr>
                <a:t>your</a:t>
              </a:r>
              <a:r>
                <a:rPr lang="fr-FR" sz="2400" dirty="0">
                  <a:solidFill>
                    <a:srgbClr val="FE6D73"/>
                  </a:solidFill>
                  <a:latin typeface="Aharoni" panose="02010803020104030203" pitchFamily="2" charset="-79"/>
                  <a:cs typeface="Aharoni" panose="02010803020104030203" pitchFamily="2" charset="-79"/>
                </a:rPr>
                <a:t> files in </a:t>
              </a:r>
              <a:r>
                <a:rPr lang="fr-FR" sz="2400" dirty="0" err="1">
                  <a:solidFill>
                    <a:srgbClr val="FE6D73"/>
                  </a:solidFill>
                  <a:latin typeface="Aharoni" panose="02010803020104030203" pitchFamily="2" charset="-79"/>
                  <a:cs typeface="Aharoni" panose="02010803020104030203" pitchFamily="2" charset="-79"/>
                </a:rPr>
                <a:t>order</a:t>
              </a:r>
              <a:r>
                <a:rPr lang="fr-FR" sz="2400" dirty="0">
                  <a:solidFill>
                    <a:srgbClr val="FE6D73"/>
                  </a:solidFill>
                  <a:latin typeface="Aharoni" panose="02010803020104030203" pitchFamily="2" charset="-79"/>
                  <a:cs typeface="Aharoni" panose="02010803020104030203" pitchFamily="2" charset="-79"/>
                </a:rPr>
                <a:t> to </a:t>
              </a:r>
              <a:r>
                <a:rPr lang="fr-FR" sz="2400" dirty="0" err="1">
                  <a:solidFill>
                    <a:srgbClr val="FE6D73"/>
                  </a:solidFill>
                  <a:latin typeface="Aharoni" panose="02010803020104030203" pitchFamily="2" charset="-79"/>
                  <a:cs typeface="Aharoni" panose="02010803020104030203" pitchFamily="2" charset="-79"/>
                </a:rPr>
                <a:t>demand</a:t>
              </a:r>
              <a:r>
                <a:rPr lang="fr-FR" sz="2400" dirty="0">
                  <a:solidFill>
                    <a:srgbClr val="FE6D73"/>
                  </a:solidFill>
                  <a:latin typeface="Aharoni" panose="02010803020104030203" pitchFamily="2" charset="-79"/>
                  <a:cs typeface="Aharoni" panose="02010803020104030203" pitchFamily="2" charset="-79"/>
                </a:rPr>
                <a:t> a </a:t>
              </a:r>
              <a:r>
                <a:rPr lang="fr-FR" sz="2400" dirty="0" err="1">
                  <a:solidFill>
                    <a:srgbClr val="FE6D73"/>
                  </a:solidFill>
                  <a:latin typeface="Aharoni" panose="02010803020104030203" pitchFamily="2" charset="-79"/>
                  <a:cs typeface="Aharoni" panose="02010803020104030203" pitchFamily="2" charset="-79"/>
                </a:rPr>
                <a:t>ransom</a:t>
              </a:r>
              <a:r>
                <a:rPr lang="fr-FR" sz="2400" dirty="0">
                  <a:solidFill>
                    <a:srgbClr val="FE6D73"/>
                  </a:solidFill>
                  <a:latin typeface="Aharoni" panose="02010803020104030203" pitchFamily="2" charset="-79"/>
                  <a:cs typeface="Aharoni" panose="02010803020104030203" pitchFamily="2" charset="-79"/>
                </a:rPr>
                <a:t> --&gt; Ransomware</a:t>
              </a:r>
              <a:endParaRPr lang="fr-BE" sz="2400" dirty="0">
                <a:solidFill>
                  <a:srgbClr val="FE6D73"/>
                </a:solidFill>
                <a:latin typeface="Aharoni" panose="02010803020104030203" pitchFamily="2" charset="-79"/>
                <a:cs typeface="Aharoni" panose="02010803020104030203" pitchFamily="2" charset="-79"/>
              </a:endParaRPr>
            </a:p>
          </p:txBody>
        </p:sp>
        <p:grpSp>
          <p:nvGrpSpPr>
            <p:cNvPr id="50" name="Groupe 49">
              <a:extLst>
                <a:ext uri="{FF2B5EF4-FFF2-40B4-BE49-F238E27FC236}">
                  <a16:creationId xmlns:a16="http://schemas.microsoft.com/office/drawing/2014/main" id="{1AE9EA8B-A279-2E2C-2FE3-FDF7D0303E56}"/>
                </a:ext>
              </a:extLst>
            </p:cNvPr>
            <p:cNvGrpSpPr/>
            <p:nvPr/>
          </p:nvGrpSpPr>
          <p:grpSpPr>
            <a:xfrm>
              <a:off x="5391009" y="3255097"/>
              <a:ext cx="5112769" cy="2745306"/>
              <a:chOff x="5391009" y="3255097"/>
              <a:chExt cx="5112769" cy="2745306"/>
            </a:xfrm>
          </p:grpSpPr>
          <p:sp>
            <p:nvSpPr>
              <p:cNvPr id="47" name="Rectangle : coins arrondis 46">
                <a:extLst>
                  <a:ext uri="{FF2B5EF4-FFF2-40B4-BE49-F238E27FC236}">
                    <a16:creationId xmlns:a16="http://schemas.microsoft.com/office/drawing/2014/main" id="{621CA212-38AC-33EE-BF47-164FE8FD23C4}"/>
                  </a:ext>
                </a:extLst>
              </p:cNvPr>
              <p:cNvSpPr/>
              <p:nvPr/>
            </p:nvSpPr>
            <p:spPr>
              <a:xfrm>
                <a:off x="6233147" y="5565056"/>
                <a:ext cx="4270631" cy="161925"/>
              </a:xfrm>
              <a:prstGeom prst="roundRect">
                <a:avLst>
                  <a:gd name="adj" fmla="val 50000"/>
                </a:avLst>
              </a:prstGeom>
              <a:solidFill>
                <a:srgbClr val="2C1F5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BE" dirty="0"/>
              </a:p>
            </p:txBody>
          </p:sp>
          <p:sp>
            <p:nvSpPr>
              <p:cNvPr id="49" name="Rectangle : coins arrondis 48">
                <a:extLst>
                  <a:ext uri="{FF2B5EF4-FFF2-40B4-BE49-F238E27FC236}">
                    <a16:creationId xmlns:a16="http://schemas.microsoft.com/office/drawing/2014/main" id="{5A2A3538-9A41-1A75-F0DD-E6DF1EFB7A42}"/>
                  </a:ext>
                </a:extLst>
              </p:cNvPr>
              <p:cNvSpPr/>
              <p:nvPr/>
            </p:nvSpPr>
            <p:spPr>
              <a:xfrm rot="3066078">
                <a:off x="4099319" y="4546787"/>
                <a:ext cx="2745306" cy="161925"/>
              </a:xfrm>
              <a:prstGeom prst="roundRect">
                <a:avLst>
                  <a:gd name="adj" fmla="val 50000"/>
                </a:avLst>
              </a:prstGeom>
              <a:solidFill>
                <a:srgbClr val="2C1F5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BE" dirty="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18324884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 : coins arrondis 3">
            <a:extLst>
              <a:ext uri="{FF2B5EF4-FFF2-40B4-BE49-F238E27FC236}">
                <a16:creationId xmlns:a16="http://schemas.microsoft.com/office/drawing/2014/main" id="{087A1A59-D8DA-F696-C53C-0CD7DD6AA0C6}"/>
              </a:ext>
            </a:extLst>
          </p:cNvPr>
          <p:cNvSpPr/>
          <p:nvPr/>
        </p:nvSpPr>
        <p:spPr>
          <a:xfrm>
            <a:off x="504825" y="512743"/>
            <a:ext cx="2209800" cy="552450"/>
          </a:xfrm>
          <a:prstGeom prst="roundRect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latin typeface="Consolas" panose="020B0609020204030204" pitchFamily="49" charset="0"/>
              </a:rPr>
              <a:t>Trojan </a:t>
            </a:r>
            <a:r>
              <a:rPr lang="fr-FR" dirty="0" err="1">
                <a:latin typeface="Consolas" panose="020B0609020204030204" pitchFamily="49" charset="0"/>
              </a:rPr>
              <a:t>Horses</a:t>
            </a:r>
            <a:endParaRPr lang="fr-BE" dirty="0">
              <a:latin typeface="Consolas" panose="020B0609020204030204" pitchFamily="49" charset="0"/>
            </a:endParaRPr>
          </a:p>
        </p:txBody>
      </p:sp>
      <p:sp>
        <p:nvSpPr>
          <p:cNvPr id="27" name="Rectangle : coins arrondis 26">
            <a:extLst>
              <a:ext uri="{FF2B5EF4-FFF2-40B4-BE49-F238E27FC236}">
                <a16:creationId xmlns:a16="http://schemas.microsoft.com/office/drawing/2014/main" id="{D1D5B17E-3055-4B3C-FB75-42098DFFAF7B}"/>
              </a:ext>
            </a:extLst>
          </p:cNvPr>
          <p:cNvSpPr/>
          <p:nvPr/>
        </p:nvSpPr>
        <p:spPr>
          <a:xfrm>
            <a:off x="504825" y="512743"/>
            <a:ext cx="2209800" cy="552450"/>
          </a:xfrm>
          <a:prstGeom prst="roundRect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latin typeface="Consolas" panose="020B0609020204030204" pitchFamily="49" charset="0"/>
              </a:rPr>
              <a:t>Brut Force</a:t>
            </a:r>
            <a:endParaRPr lang="fr-BE" dirty="0">
              <a:latin typeface="Consolas" panose="020B0609020204030204" pitchFamily="49" charset="0"/>
            </a:endParaRPr>
          </a:p>
        </p:txBody>
      </p:sp>
      <p:grpSp>
        <p:nvGrpSpPr>
          <p:cNvPr id="2" name="Groupe 1">
            <a:extLst>
              <a:ext uri="{FF2B5EF4-FFF2-40B4-BE49-F238E27FC236}">
                <a16:creationId xmlns:a16="http://schemas.microsoft.com/office/drawing/2014/main" id="{2E34819E-5B68-4A98-A1B4-6AB08415A725}"/>
              </a:ext>
            </a:extLst>
          </p:cNvPr>
          <p:cNvGrpSpPr/>
          <p:nvPr/>
        </p:nvGrpSpPr>
        <p:grpSpPr>
          <a:xfrm>
            <a:off x="3333750" y="512743"/>
            <a:ext cx="6438900" cy="5668981"/>
            <a:chOff x="3333750" y="512743"/>
            <a:chExt cx="6438900" cy="5668981"/>
          </a:xfrm>
        </p:grpSpPr>
        <p:sp>
          <p:nvSpPr>
            <p:cNvPr id="5" name="Rectangle : coins arrondis 4">
              <a:extLst>
                <a:ext uri="{FF2B5EF4-FFF2-40B4-BE49-F238E27FC236}">
                  <a16:creationId xmlns:a16="http://schemas.microsoft.com/office/drawing/2014/main" id="{69F56620-BC5E-A57B-0B0A-BBBFD092BAB6}"/>
                </a:ext>
              </a:extLst>
            </p:cNvPr>
            <p:cNvSpPr/>
            <p:nvPr/>
          </p:nvSpPr>
          <p:spPr>
            <a:xfrm>
              <a:off x="3333750" y="512743"/>
              <a:ext cx="6438900" cy="5668981"/>
            </a:xfrm>
            <a:prstGeom prst="roundRect">
              <a:avLst/>
            </a:prstGeom>
            <a:solidFill>
              <a:schemeClr val="bg1"/>
            </a:solidFill>
            <a:ln w="76200">
              <a:solidFill>
                <a:srgbClr val="2C1F5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BE"/>
            </a:p>
          </p:txBody>
        </p:sp>
        <p:sp>
          <p:nvSpPr>
            <p:cNvPr id="6" name="Rectangle : avec coins arrondis en haut 5">
              <a:extLst>
                <a:ext uri="{FF2B5EF4-FFF2-40B4-BE49-F238E27FC236}">
                  <a16:creationId xmlns:a16="http://schemas.microsoft.com/office/drawing/2014/main" id="{F8E1CFF3-546A-DD90-987F-FA93B13ABE4C}"/>
                </a:ext>
              </a:extLst>
            </p:cNvPr>
            <p:cNvSpPr/>
            <p:nvPr/>
          </p:nvSpPr>
          <p:spPr>
            <a:xfrm>
              <a:off x="3333750" y="512743"/>
              <a:ext cx="6438899" cy="735033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rgbClr val="69DBFD"/>
            </a:solidFill>
            <a:ln w="76200">
              <a:solidFill>
                <a:srgbClr val="2C1F5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BE"/>
            </a:p>
          </p:txBody>
        </p:sp>
        <p:sp>
          <p:nvSpPr>
            <p:cNvPr id="7" name="Ellipse 6">
              <a:extLst>
                <a:ext uri="{FF2B5EF4-FFF2-40B4-BE49-F238E27FC236}">
                  <a16:creationId xmlns:a16="http://schemas.microsoft.com/office/drawing/2014/main" id="{573750FE-8F04-5299-60BF-7EB226C10FF3}"/>
                </a:ext>
              </a:extLst>
            </p:cNvPr>
            <p:cNvSpPr>
              <a:spLocks noChangeAspect="1"/>
            </p:cNvSpPr>
            <p:nvPr/>
          </p:nvSpPr>
          <p:spPr>
            <a:xfrm flipV="1">
              <a:off x="3657600" y="788968"/>
              <a:ext cx="266700" cy="266700"/>
            </a:xfrm>
            <a:prstGeom prst="ellipse">
              <a:avLst/>
            </a:prstGeom>
            <a:solidFill>
              <a:srgbClr val="2C1F5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BE"/>
            </a:p>
          </p:txBody>
        </p:sp>
        <p:sp>
          <p:nvSpPr>
            <p:cNvPr id="8" name="Ellipse 7">
              <a:extLst>
                <a:ext uri="{FF2B5EF4-FFF2-40B4-BE49-F238E27FC236}">
                  <a16:creationId xmlns:a16="http://schemas.microsoft.com/office/drawing/2014/main" id="{00D01546-4210-2C63-07F8-F745CC7E67DB}"/>
                </a:ext>
              </a:extLst>
            </p:cNvPr>
            <p:cNvSpPr>
              <a:spLocks noChangeAspect="1"/>
            </p:cNvSpPr>
            <p:nvPr/>
          </p:nvSpPr>
          <p:spPr>
            <a:xfrm flipV="1">
              <a:off x="4248150" y="798493"/>
              <a:ext cx="266700" cy="266700"/>
            </a:xfrm>
            <a:prstGeom prst="ellipse">
              <a:avLst/>
            </a:prstGeom>
            <a:solidFill>
              <a:srgbClr val="2C1F5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BE"/>
            </a:p>
          </p:txBody>
        </p:sp>
        <p:sp>
          <p:nvSpPr>
            <p:cNvPr id="9" name="Ellipse 8">
              <a:extLst>
                <a:ext uri="{FF2B5EF4-FFF2-40B4-BE49-F238E27FC236}">
                  <a16:creationId xmlns:a16="http://schemas.microsoft.com/office/drawing/2014/main" id="{6D6D7C43-7D41-D4C7-78B3-97B40734B1F6}"/>
                </a:ext>
              </a:extLst>
            </p:cNvPr>
            <p:cNvSpPr>
              <a:spLocks noChangeAspect="1"/>
            </p:cNvSpPr>
            <p:nvPr/>
          </p:nvSpPr>
          <p:spPr>
            <a:xfrm flipV="1">
              <a:off x="4838700" y="808018"/>
              <a:ext cx="266700" cy="266700"/>
            </a:xfrm>
            <a:prstGeom prst="ellipse">
              <a:avLst/>
            </a:prstGeom>
            <a:solidFill>
              <a:srgbClr val="2C1F5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BE"/>
            </a:p>
          </p:txBody>
        </p:sp>
        <p:sp>
          <p:nvSpPr>
            <p:cNvPr id="10" name="Rectangle : coins arrondis 9">
              <a:extLst>
                <a:ext uri="{FF2B5EF4-FFF2-40B4-BE49-F238E27FC236}">
                  <a16:creationId xmlns:a16="http://schemas.microsoft.com/office/drawing/2014/main" id="{3FEB5452-8635-BB3B-4DEF-82F2F70916D9}"/>
                </a:ext>
              </a:extLst>
            </p:cNvPr>
            <p:cNvSpPr>
              <a:spLocks noChangeAspect="1"/>
            </p:cNvSpPr>
            <p:nvPr/>
          </p:nvSpPr>
          <p:spPr>
            <a:xfrm flipV="1">
              <a:off x="8548687" y="746909"/>
              <a:ext cx="923925" cy="266700"/>
            </a:xfrm>
            <a:prstGeom prst="roundRect">
              <a:avLst>
                <a:gd name="adj" fmla="val 50000"/>
              </a:avLst>
            </a:prstGeom>
            <a:solidFill>
              <a:srgbClr val="2C1F5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BE"/>
            </a:p>
          </p:txBody>
        </p:sp>
        <p:sp>
          <p:nvSpPr>
            <p:cNvPr id="11" name="Rectangle : coins arrondis 10">
              <a:extLst>
                <a:ext uri="{FF2B5EF4-FFF2-40B4-BE49-F238E27FC236}">
                  <a16:creationId xmlns:a16="http://schemas.microsoft.com/office/drawing/2014/main" id="{99667330-A850-39F6-12AB-D86502389A1C}"/>
                </a:ext>
              </a:extLst>
            </p:cNvPr>
            <p:cNvSpPr/>
            <p:nvPr/>
          </p:nvSpPr>
          <p:spPr>
            <a:xfrm>
              <a:off x="4476750" y="2600325"/>
              <a:ext cx="3990975" cy="914400"/>
            </a:xfrm>
            <a:prstGeom prst="roundRect">
              <a:avLst/>
            </a:prstGeom>
            <a:solidFill>
              <a:schemeClr val="bg1">
                <a:lumMod val="85000"/>
              </a:schemeClr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BE"/>
            </a:p>
          </p:txBody>
        </p:sp>
        <p:sp>
          <p:nvSpPr>
            <p:cNvPr id="12" name="Rectangle : coins arrondis 11">
              <a:extLst>
                <a:ext uri="{FF2B5EF4-FFF2-40B4-BE49-F238E27FC236}">
                  <a16:creationId xmlns:a16="http://schemas.microsoft.com/office/drawing/2014/main" id="{FA398A67-79BD-D331-712F-CBFB60A95FBA}"/>
                </a:ext>
              </a:extLst>
            </p:cNvPr>
            <p:cNvSpPr/>
            <p:nvPr/>
          </p:nvSpPr>
          <p:spPr>
            <a:xfrm>
              <a:off x="4514850" y="4344828"/>
              <a:ext cx="3990975" cy="914400"/>
            </a:xfrm>
            <a:prstGeom prst="roundRect">
              <a:avLst/>
            </a:prstGeom>
            <a:solidFill>
              <a:schemeClr val="bg1">
                <a:lumMod val="85000"/>
              </a:schemeClr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BE"/>
            </a:p>
          </p:txBody>
        </p:sp>
        <p:sp>
          <p:nvSpPr>
            <p:cNvPr id="13" name="ZoneTexte 12">
              <a:extLst>
                <a:ext uri="{FF2B5EF4-FFF2-40B4-BE49-F238E27FC236}">
                  <a16:creationId xmlns:a16="http://schemas.microsoft.com/office/drawing/2014/main" id="{67DC68AA-B3C2-53BE-4407-91BB27286E27}"/>
                </a:ext>
              </a:extLst>
            </p:cNvPr>
            <p:cNvSpPr txBox="1"/>
            <p:nvPr/>
          </p:nvSpPr>
          <p:spPr>
            <a:xfrm>
              <a:off x="4652962" y="2159288"/>
              <a:ext cx="2886075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2400" dirty="0">
                  <a:latin typeface="Aharoni" panose="02010803020104030203" pitchFamily="2" charset="-79"/>
                  <a:cs typeface="Aharoni" panose="02010803020104030203" pitchFamily="2" charset="-79"/>
                </a:rPr>
                <a:t>Login :</a:t>
              </a:r>
              <a:endParaRPr lang="fr-BE" sz="2400" dirty="0">
                <a:latin typeface="Aharoni" panose="02010803020104030203" pitchFamily="2" charset="-79"/>
                <a:cs typeface="Aharoni" panose="02010803020104030203" pitchFamily="2" charset="-79"/>
              </a:endParaRPr>
            </a:p>
          </p:txBody>
        </p:sp>
        <p:sp>
          <p:nvSpPr>
            <p:cNvPr id="14" name="ZoneTexte 13">
              <a:extLst>
                <a:ext uri="{FF2B5EF4-FFF2-40B4-BE49-F238E27FC236}">
                  <a16:creationId xmlns:a16="http://schemas.microsoft.com/office/drawing/2014/main" id="{805D8BA5-2D18-B0B5-F017-A26D8BBF42AB}"/>
                </a:ext>
              </a:extLst>
            </p:cNvPr>
            <p:cNvSpPr txBox="1"/>
            <p:nvPr/>
          </p:nvSpPr>
          <p:spPr>
            <a:xfrm>
              <a:off x="4652962" y="3883163"/>
              <a:ext cx="2886075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2400" dirty="0" err="1">
                  <a:latin typeface="Aharoni" panose="02010803020104030203" pitchFamily="2" charset="-79"/>
                  <a:cs typeface="Aharoni" panose="02010803020104030203" pitchFamily="2" charset="-79"/>
                </a:rPr>
                <a:t>Password</a:t>
              </a:r>
              <a:r>
                <a:rPr lang="fr-FR" sz="2400" dirty="0">
                  <a:latin typeface="Aharoni" panose="02010803020104030203" pitchFamily="2" charset="-79"/>
                  <a:cs typeface="Aharoni" panose="02010803020104030203" pitchFamily="2" charset="-79"/>
                </a:rPr>
                <a:t> :</a:t>
              </a:r>
              <a:endParaRPr lang="fr-BE" sz="2400" dirty="0">
                <a:latin typeface="Aharoni" panose="02010803020104030203" pitchFamily="2" charset="-79"/>
                <a:cs typeface="Aharoni" panose="02010803020104030203" pitchFamily="2" charset="-79"/>
              </a:endParaRPr>
            </a:p>
          </p:txBody>
        </p:sp>
      </p:grpSp>
      <p:sp>
        <p:nvSpPr>
          <p:cNvPr id="15" name="ZoneTexte 14">
            <a:extLst>
              <a:ext uri="{FF2B5EF4-FFF2-40B4-BE49-F238E27FC236}">
                <a16:creationId xmlns:a16="http://schemas.microsoft.com/office/drawing/2014/main" id="{4111006E-4423-7CCB-52BE-0FC3A215BA44}"/>
              </a:ext>
            </a:extLst>
          </p:cNvPr>
          <p:cNvSpPr txBox="1"/>
          <p:nvPr/>
        </p:nvSpPr>
        <p:spPr>
          <a:xfrm>
            <a:off x="5029199" y="2807776"/>
            <a:ext cx="288607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400" dirty="0">
                <a:cs typeface="Aharoni" panose="02010803020104030203" pitchFamily="2" charset="-79"/>
              </a:rPr>
              <a:t>iAmadUck13</a:t>
            </a:r>
            <a:endParaRPr lang="fr-BE" sz="2400" dirty="0">
              <a:cs typeface="Aharoni" panose="02010803020104030203" pitchFamily="2" charset="-79"/>
            </a:endParaRPr>
          </a:p>
        </p:txBody>
      </p:sp>
      <p:sp>
        <p:nvSpPr>
          <p:cNvPr id="19" name="ZoneTexte 18">
            <a:extLst>
              <a:ext uri="{FF2B5EF4-FFF2-40B4-BE49-F238E27FC236}">
                <a16:creationId xmlns:a16="http://schemas.microsoft.com/office/drawing/2014/main" id="{75DC36C2-25F7-9DAA-032C-30B46B23EC75}"/>
              </a:ext>
            </a:extLst>
          </p:cNvPr>
          <p:cNvSpPr txBox="1"/>
          <p:nvPr/>
        </p:nvSpPr>
        <p:spPr>
          <a:xfrm>
            <a:off x="5110161" y="4571195"/>
            <a:ext cx="288607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400" dirty="0" err="1">
                <a:cs typeface="Aharoni" panose="02010803020104030203" pitchFamily="2" charset="-79"/>
              </a:rPr>
              <a:t>LoveMyDog</a:t>
            </a:r>
            <a:endParaRPr lang="fr-BE" sz="2400" dirty="0">
              <a:cs typeface="Aharoni" panose="02010803020104030203" pitchFamily="2" charset="-79"/>
            </a:endParaRPr>
          </a:p>
        </p:txBody>
      </p:sp>
      <p:sp>
        <p:nvSpPr>
          <p:cNvPr id="21" name="ZoneTexte 20">
            <a:extLst>
              <a:ext uri="{FF2B5EF4-FFF2-40B4-BE49-F238E27FC236}">
                <a16:creationId xmlns:a16="http://schemas.microsoft.com/office/drawing/2014/main" id="{447AEBBC-7FA0-7E5F-755B-43332F67B11A}"/>
              </a:ext>
            </a:extLst>
          </p:cNvPr>
          <p:cNvSpPr txBox="1"/>
          <p:nvPr/>
        </p:nvSpPr>
        <p:spPr>
          <a:xfrm>
            <a:off x="5110161" y="4571195"/>
            <a:ext cx="288607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400" dirty="0" err="1">
                <a:cs typeface="Aharoni" panose="02010803020104030203" pitchFamily="2" charset="-79"/>
              </a:rPr>
              <a:t>password</a:t>
            </a:r>
            <a:endParaRPr lang="fr-BE" sz="2400" dirty="0">
              <a:cs typeface="Aharoni" panose="02010803020104030203" pitchFamily="2" charset="-79"/>
            </a:endParaRPr>
          </a:p>
        </p:txBody>
      </p:sp>
      <p:sp>
        <p:nvSpPr>
          <p:cNvPr id="22" name="ZoneTexte 21">
            <a:extLst>
              <a:ext uri="{FF2B5EF4-FFF2-40B4-BE49-F238E27FC236}">
                <a16:creationId xmlns:a16="http://schemas.microsoft.com/office/drawing/2014/main" id="{17951BEF-7A5C-5ED9-CFDC-2BE88CA0D72A}"/>
              </a:ext>
            </a:extLst>
          </p:cNvPr>
          <p:cNvSpPr txBox="1"/>
          <p:nvPr/>
        </p:nvSpPr>
        <p:spPr>
          <a:xfrm>
            <a:off x="5110161" y="4596734"/>
            <a:ext cx="288607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400" dirty="0">
                <a:cs typeface="Aharoni" panose="02010803020104030203" pitchFamily="2" charset="-79"/>
              </a:rPr>
              <a:t>Dgqg5+</a:t>
            </a:r>
            <a:endParaRPr lang="fr-BE" sz="2400" dirty="0">
              <a:cs typeface="Aharoni" panose="02010803020104030203" pitchFamily="2" charset="-79"/>
            </a:endParaRPr>
          </a:p>
        </p:txBody>
      </p:sp>
      <p:sp>
        <p:nvSpPr>
          <p:cNvPr id="23" name="ZoneTexte 22">
            <a:extLst>
              <a:ext uri="{FF2B5EF4-FFF2-40B4-BE49-F238E27FC236}">
                <a16:creationId xmlns:a16="http://schemas.microsoft.com/office/drawing/2014/main" id="{B2898A4D-DC31-FCC3-5390-FBE49B763954}"/>
              </a:ext>
            </a:extLst>
          </p:cNvPr>
          <p:cNvSpPr txBox="1"/>
          <p:nvPr/>
        </p:nvSpPr>
        <p:spPr>
          <a:xfrm>
            <a:off x="5105400" y="4583964"/>
            <a:ext cx="288607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400" dirty="0">
                <a:cs typeface="Aharoni" panose="02010803020104030203" pitchFamily="2" charset="-79"/>
              </a:rPr>
              <a:t>fdkgtrhs46</a:t>
            </a:r>
            <a:endParaRPr lang="fr-BE" sz="2400" dirty="0">
              <a:cs typeface="Aharoni" panose="02010803020104030203" pitchFamily="2" charset="-79"/>
            </a:endParaRPr>
          </a:p>
        </p:txBody>
      </p:sp>
      <p:sp>
        <p:nvSpPr>
          <p:cNvPr id="24" name="ZoneTexte 23">
            <a:extLst>
              <a:ext uri="{FF2B5EF4-FFF2-40B4-BE49-F238E27FC236}">
                <a16:creationId xmlns:a16="http://schemas.microsoft.com/office/drawing/2014/main" id="{08C16084-393A-405C-EA36-BC6F5D0CB72D}"/>
              </a:ext>
            </a:extLst>
          </p:cNvPr>
          <p:cNvSpPr txBox="1"/>
          <p:nvPr/>
        </p:nvSpPr>
        <p:spPr>
          <a:xfrm>
            <a:off x="5114922" y="4596734"/>
            <a:ext cx="288607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400" dirty="0">
                <a:cs typeface="Aharoni" panose="02010803020104030203" pitchFamily="2" charset="-79"/>
              </a:rPr>
              <a:t>Hpamlg_°d54</a:t>
            </a:r>
            <a:endParaRPr lang="fr-BE" sz="2400" dirty="0">
              <a:cs typeface="Aharoni" panose="02010803020104030203" pitchFamily="2" charset="-79"/>
            </a:endParaRPr>
          </a:p>
        </p:txBody>
      </p:sp>
      <p:sp>
        <p:nvSpPr>
          <p:cNvPr id="41" name="Rectangle : coins arrondis 40">
            <a:extLst>
              <a:ext uri="{FF2B5EF4-FFF2-40B4-BE49-F238E27FC236}">
                <a16:creationId xmlns:a16="http://schemas.microsoft.com/office/drawing/2014/main" id="{8EEEB981-5509-68A0-86D2-7395FF1A2F40}"/>
              </a:ext>
            </a:extLst>
          </p:cNvPr>
          <p:cNvSpPr/>
          <p:nvPr/>
        </p:nvSpPr>
        <p:spPr>
          <a:xfrm>
            <a:off x="6257924" y="1524507"/>
            <a:ext cx="3314700" cy="461665"/>
          </a:xfrm>
          <a:prstGeom prst="roundRect">
            <a:avLst/>
          </a:prstGeom>
          <a:solidFill>
            <a:schemeClr val="bg1">
              <a:lumMod val="85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600" dirty="0" err="1">
                <a:solidFill>
                  <a:srgbClr val="C00000"/>
                </a:solidFill>
              </a:rPr>
              <a:t>Can’t</a:t>
            </a:r>
            <a:r>
              <a:rPr lang="fr-FR" sz="1600" dirty="0">
                <a:solidFill>
                  <a:srgbClr val="C00000"/>
                </a:solidFill>
              </a:rPr>
              <a:t> </a:t>
            </a:r>
            <a:r>
              <a:rPr lang="fr-FR" sz="1600" dirty="0" err="1">
                <a:solidFill>
                  <a:srgbClr val="C00000"/>
                </a:solidFill>
              </a:rPr>
              <a:t>try</a:t>
            </a:r>
            <a:r>
              <a:rPr lang="fr-FR" sz="1600" dirty="0">
                <a:solidFill>
                  <a:srgbClr val="C00000"/>
                </a:solidFill>
              </a:rPr>
              <a:t> more </a:t>
            </a:r>
            <a:r>
              <a:rPr lang="fr-FR" sz="1600" dirty="0" err="1">
                <a:solidFill>
                  <a:srgbClr val="C00000"/>
                </a:solidFill>
              </a:rPr>
              <a:t>than</a:t>
            </a:r>
            <a:r>
              <a:rPr lang="fr-FR" sz="1600" dirty="0">
                <a:solidFill>
                  <a:srgbClr val="C00000"/>
                </a:solidFill>
              </a:rPr>
              <a:t> 3 times in a </a:t>
            </a:r>
            <a:r>
              <a:rPr lang="fr-FR" sz="1600" dirty="0" err="1">
                <a:solidFill>
                  <a:srgbClr val="C00000"/>
                </a:solidFill>
              </a:rPr>
              <a:t>row</a:t>
            </a:r>
            <a:endParaRPr lang="fr-BE" sz="1600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2720628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2000"/>
                            </p:stCondLst>
                            <p:childTnLst>
                              <p:par>
                                <p:cTn id="2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3000"/>
                            </p:stCondLst>
                            <p:childTnLst>
                              <p:par>
                                <p:cTn id="2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3000"/>
                            </p:stCondLst>
                            <p:childTnLst>
                              <p:par>
                                <p:cTn id="2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 animBg="1"/>
      <p:bldP spid="19" grpId="0"/>
      <p:bldP spid="21" grpId="0"/>
      <p:bldP spid="21" grpId="1"/>
      <p:bldP spid="22" grpId="0"/>
      <p:bldP spid="22" grpId="1"/>
      <p:bldP spid="23" grpId="0"/>
      <p:bldP spid="23" grpId="1"/>
      <p:bldP spid="24" grpId="0"/>
      <p:bldP spid="41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6" name="Tableau 16">
            <a:extLst>
              <a:ext uri="{FF2B5EF4-FFF2-40B4-BE49-F238E27FC236}">
                <a16:creationId xmlns:a16="http://schemas.microsoft.com/office/drawing/2014/main" id="{155C7692-D0B9-CD8E-37FA-4A6DFC99E3A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52278009"/>
              </p:ext>
            </p:extLst>
          </p:nvPr>
        </p:nvGraphicFramePr>
        <p:xfrm>
          <a:off x="2583840" y="3233599"/>
          <a:ext cx="3563000" cy="37084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356300">
                  <a:extLst>
                    <a:ext uri="{9D8B030D-6E8A-4147-A177-3AD203B41FA5}">
                      <a16:colId xmlns:a16="http://schemas.microsoft.com/office/drawing/2014/main" val="2104480928"/>
                    </a:ext>
                  </a:extLst>
                </a:gridCol>
                <a:gridCol w="356300">
                  <a:extLst>
                    <a:ext uri="{9D8B030D-6E8A-4147-A177-3AD203B41FA5}">
                      <a16:colId xmlns:a16="http://schemas.microsoft.com/office/drawing/2014/main" val="3026253683"/>
                    </a:ext>
                  </a:extLst>
                </a:gridCol>
                <a:gridCol w="356300">
                  <a:extLst>
                    <a:ext uri="{9D8B030D-6E8A-4147-A177-3AD203B41FA5}">
                      <a16:colId xmlns:a16="http://schemas.microsoft.com/office/drawing/2014/main" val="1022403017"/>
                    </a:ext>
                  </a:extLst>
                </a:gridCol>
                <a:gridCol w="356300">
                  <a:extLst>
                    <a:ext uri="{9D8B030D-6E8A-4147-A177-3AD203B41FA5}">
                      <a16:colId xmlns:a16="http://schemas.microsoft.com/office/drawing/2014/main" val="100422551"/>
                    </a:ext>
                  </a:extLst>
                </a:gridCol>
                <a:gridCol w="356300">
                  <a:extLst>
                    <a:ext uri="{9D8B030D-6E8A-4147-A177-3AD203B41FA5}">
                      <a16:colId xmlns:a16="http://schemas.microsoft.com/office/drawing/2014/main" val="2175128313"/>
                    </a:ext>
                  </a:extLst>
                </a:gridCol>
                <a:gridCol w="356300">
                  <a:extLst>
                    <a:ext uri="{9D8B030D-6E8A-4147-A177-3AD203B41FA5}">
                      <a16:colId xmlns:a16="http://schemas.microsoft.com/office/drawing/2014/main" val="865800307"/>
                    </a:ext>
                  </a:extLst>
                </a:gridCol>
                <a:gridCol w="356300">
                  <a:extLst>
                    <a:ext uri="{9D8B030D-6E8A-4147-A177-3AD203B41FA5}">
                      <a16:colId xmlns:a16="http://schemas.microsoft.com/office/drawing/2014/main" val="4235795737"/>
                    </a:ext>
                  </a:extLst>
                </a:gridCol>
                <a:gridCol w="356300">
                  <a:extLst>
                    <a:ext uri="{9D8B030D-6E8A-4147-A177-3AD203B41FA5}">
                      <a16:colId xmlns:a16="http://schemas.microsoft.com/office/drawing/2014/main" val="4025868128"/>
                    </a:ext>
                  </a:extLst>
                </a:gridCol>
                <a:gridCol w="356300">
                  <a:extLst>
                    <a:ext uri="{9D8B030D-6E8A-4147-A177-3AD203B41FA5}">
                      <a16:colId xmlns:a16="http://schemas.microsoft.com/office/drawing/2014/main" val="3912291638"/>
                    </a:ext>
                  </a:extLst>
                </a:gridCol>
                <a:gridCol w="356300">
                  <a:extLst>
                    <a:ext uri="{9D8B030D-6E8A-4147-A177-3AD203B41FA5}">
                      <a16:colId xmlns:a16="http://schemas.microsoft.com/office/drawing/2014/main" val="252465470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fr-FR" dirty="0"/>
                        <a:t>g</a:t>
                      </a:r>
                      <a:endParaRPr lang="fr-BE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fr-FR" dirty="0"/>
                        <a:t>l</a:t>
                      </a:r>
                      <a:endParaRPr lang="fr-BE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fr-FR" dirty="0"/>
                        <a:t>m</a:t>
                      </a:r>
                      <a:endParaRPr lang="fr-BE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fr-FR" dirty="0"/>
                        <a:t>p</a:t>
                      </a:r>
                      <a:endParaRPr lang="fr-BE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fr-FR" dirty="0"/>
                        <a:t>i</a:t>
                      </a:r>
                      <a:endParaRPr lang="fr-BE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fr-FR" dirty="0"/>
                        <a:t>u</a:t>
                      </a:r>
                      <a:endParaRPr lang="fr-BE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fr-FR" dirty="0"/>
                        <a:t>y</a:t>
                      </a:r>
                      <a:endParaRPr lang="fr-BE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fr-FR" dirty="0"/>
                        <a:t>r</a:t>
                      </a:r>
                      <a:endParaRPr lang="fr-BE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fr-FR" dirty="0"/>
                        <a:t>&lt;</a:t>
                      </a:r>
                      <a:endParaRPr lang="fr-BE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fr-FR" dirty="0"/>
                        <a:t>n</a:t>
                      </a:r>
                      <a:endParaRPr lang="fr-BE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alpha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82100290"/>
                  </a:ext>
                </a:extLst>
              </a:tr>
            </a:tbl>
          </a:graphicData>
        </a:graphic>
      </p:graphicFrame>
      <p:grpSp>
        <p:nvGrpSpPr>
          <p:cNvPr id="2" name="Groupe 1">
            <a:extLst>
              <a:ext uri="{FF2B5EF4-FFF2-40B4-BE49-F238E27FC236}">
                <a16:creationId xmlns:a16="http://schemas.microsoft.com/office/drawing/2014/main" id="{F348EBAB-FB9A-6027-C84C-A83D3B94654B}"/>
              </a:ext>
            </a:extLst>
          </p:cNvPr>
          <p:cNvGrpSpPr/>
          <p:nvPr/>
        </p:nvGrpSpPr>
        <p:grpSpPr>
          <a:xfrm>
            <a:off x="762000" y="1669376"/>
            <a:ext cx="4431030" cy="4310717"/>
            <a:chOff x="3333750" y="512743"/>
            <a:chExt cx="6438900" cy="5668981"/>
          </a:xfrm>
        </p:grpSpPr>
        <p:sp>
          <p:nvSpPr>
            <p:cNvPr id="3" name="Rectangle : coins arrondis 2">
              <a:extLst>
                <a:ext uri="{FF2B5EF4-FFF2-40B4-BE49-F238E27FC236}">
                  <a16:creationId xmlns:a16="http://schemas.microsoft.com/office/drawing/2014/main" id="{9C423A47-851B-273D-213D-10A2BAA8276B}"/>
                </a:ext>
              </a:extLst>
            </p:cNvPr>
            <p:cNvSpPr/>
            <p:nvPr/>
          </p:nvSpPr>
          <p:spPr>
            <a:xfrm>
              <a:off x="3333750" y="512743"/>
              <a:ext cx="6438900" cy="5668981"/>
            </a:xfrm>
            <a:prstGeom prst="roundRect">
              <a:avLst/>
            </a:prstGeom>
            <a:solidFill>
              <a:schemeClr val="bg1"/>
            </a:solidFill>
            <a:ln w="76200">
              <a:solidFill>
                <a:srgbClr val="2C1F5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BE"/>
            </a:p>
          </p:txBody>
        </p:sp>
        <p:sp>
          <p:nvSpPr>
            <p:cNvPr id="4" name="Rectangle : avec coins arrondis en haut 3">
              <a:extLst>
                <a:ext uri="{FF2B5EF4-FFF2-40B4-BE49-F238E27FC236}">
                  <a16:creationId xmlns:a16="http://schemas.microsoft.com/office/drawing/2014/main" id="{C4CD6AD9-46EE-C6D6-43B6-38769CD9E816}"/>
                </a:ext>
              </a:extLst>
            </p:cNvPr>
            <p:cNvSpPr/>
            <p:nvPr/>
          </p:nvSpPr>
          <p:spPr>
            <a:xfrm>
              <a:off x="3333750" y="512743"/>
              <a:ext cx="6438899" cy="735033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rgbClr val="69DBFD"/>
            </a:solidFill>
            <a:ln w="76200">
              <a:solidFill>
                <a:srgbClr val="2C1F5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BE"/>
            </a:p>
          </p:txBody>
        </p:sp>
        <p:sp>
          <p:nvSpPr>
            <p:cNvPr id="5" name="Ellipse 4">
              <a:extLst>
                <a:ext uri="{FF2B5EF4-FFF2-40B4-BE49-F238E27FC236}">
                  <a16:creationId xmlns:a16="http://schemas.microsoft.com/office/drawing/2014/main" id="{FF6945F0-E46D-FF90-94C6-AA2977A3088E}"/>
                </a:ext>
              </a:extLst>
            </p:cNvPr>
            <p:cNvSpPr>
              <a:spLocks noChangeAspect="1"/>
            </p:cNvSpPr>
            <p:nvPr/>
          </p:nvSpPr>
          <p:spPr>
            <a:xfrm flipV="1">
              <a:off x="3657600" y="788968"/>
              <a:ext cx="266700" cy="266700"/>
            </a:xfrm>
            <a:prstGeom prst="ellipse">
              <a:avLst/>
            </a:prstGeom>
            <a:solidFill>
              <a:srgbClr val="2C1F5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BE"/>
            </a:p>
          </p:txBody>
        </p:sp>
        <p:sp>
          <p:nvSpPr>
            <p:cNvPr id="6" name="Ellipse 5">
              <a:extLst>
                <a:ext uri="{FF2B5EF4-FFF2-40B4-BE49-F238E27FC236}">
                  <a16:creationId xmlns:a16="http://schemas.microsoft.com/office/drawing/2014/main" id="{68CFCC4D-E9C7-8A7A-3172-98481F69B032}"/>
                </a:ext>
              </a:extLst>
            </p:cNvPr>
            <p:cNvSpPr>
              <a:spLocks noChangeAspect="1"/>
            </p:cNvSpPr>
            <p:nvPr/>
          </p:nvSpPr>
          <p:spPr>
            <a:xfrm flipV="1">
              <a:off x="4248150" y="798493"/>
              <a:ext cx="266700" cy="266700"/>
            </a:xfrm>
            <a:prstGeom prst="ellipse">
              <a:avLst/>
            </a:prstGeom>
            <a:solidFill>
              <a:srgbClr val="2C1F5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BE"/>
            </a:p>
          </p:txBody>
        </p:sp>
        <p:sp>
          <p:nvSpPr>
            <p:cNvPr id="7" name="Ellipse 6">
              <a:extLst>
                <a:ext uri="{FF2B5EF4-FFF2-40B4-BE49-F238E27FC236}">
                  <a16:creationId xmlns:a16="http://schemas.microsoft.com/office/drawing/2014/main" id="{232F86A6-0842-1202-4AA0-0A4D8F6FC8B8}"/>
                </a:ext>
              </a:extLst>
            </p:cNvPr>
            <p:cNvSpPr>
              <a:spLocks noChangeAspect="1"/>
            </p:cNvSpPr>
            <p:nvPr/>
          </p:nvSpPr>
          <p:spPr>
            <a:xfrm flipV="1">
              <a:off x="4838700" y="808018"/>
              <a:ext cx="266700" cy="266700"/>
            </a:xfrm>
            <a:prstGeom prst="ellipse">
              <a:avLst/>
            </a:prstGeom>
            <a:solidFill>
              <a:srgbClr val="2C1F5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BE"/>
            </a:p>
          </p:txBody>
        </p:sp>
        <p:sp>
          <p:nvSpPr>
            <p:cNvPr id="8" name="Rectangle : coins arrondis 7">
              <a:extLst>
                <a:ext uri="{FF2B5EF4-FFF2-40B4-BE49-F238E27FC236}">
                  <a16:creationId xmlns:a16="http://schemas.microsoft.com/office/drawing/2014/main" id="{E9261EE1-E49E-6BA1-7C68-CDBA3AC17253}"/>
                </a:ext>
              </a:extLst>
            </p:cNvPr>
            <p:cNvSpPr>
              <a:spLocks noChangeAspect="1"/>
            </p:cNvSpPr>
            <p:nvPr/>
          </p:nvSpPr>
          <p:spPr>
            <a:xfrm flipV="1">
              <a:off x="8548687" y="746909"/>
              <a:ext cx="923925" cy="266700"/>
            </a:xfrm>
            <a:prstGeom prst="roundRect">
              <a:avLst>
                <a:gd name="adj" fmla="val 50000"/>
              </a:avLst>
            </a:prstGeom>
            <a:solidFill>
              <a:srgbClr val="2C1F5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BE"/>
            </a:p>
          </p:txBody>
        </p:sp>
        <p:sp>
          <p:nvSpPr>
            <p:cNvPr id="9" name="Rectangle : coins arrondis 8">
              <a:extLst>
                <a:ext uri="{FF2B5EF4-FFF2-40B4-BE49-F238E27FC236}">
                  <a16:creationId xmlns:a16="http://schemas.microsoft.com/office/drawing/2014/main" id="{B03B99DC-0222-A48E-442C-90A0BB9F4EC7}"/>
                </a:ext>
              </a:extLst>
            </p:cNvPr>
            <p:cNvSpPr/>
            <p:nvPr/>
          </p:nvSpPr>
          <p:spPr>
            <a:xfrm>
              <a:off x="4476750" y="2600325"/>
              <a:ext cx="3990975" cy="914400"/>
            </a:xfrm>
            <a:prstGeom prst="roundRect">
              <a:avLst/>
            </a:prstGeom>
            <a:solidFill>
              <a:schemeClr val="bg1">
                <a:lumMod val="85000"/>
              </a:schemeClr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BE" dirty="0"/>
            </a:p>
          </p:txBody>
        </p:sp>
        <p:sp>
          <p:nvSpPr>
            <p:cNvPr id="10" name="Rectangle : coins arrondis 9">
              <a:extLst>
                <a:ext uri="{FF2B5EF4-FFF2-40B4-BE49-F238E27FC236}">
                  <a16:creationId xmlns:a16="http://schemas.microsoft.com/office/drawing/2014/main" id="{C1918818-B85B-1B24-32A8-B065C7D79224}"/>
                </a:ext>
              </a:extLst>
            </p:cNvPr>
            <p:cNvSpPr/>
            <p:nvPr/>
          </p:nvSpPr>
          <p:spPr>
            <a:xfrm>
              <a:off x="4514850" y="4344828"/>
              <a:ext cx="3990975" cy="914400"/>
            </a:xfrm>
            <a:prstGeom prst="roundRect">
              <a:avLst/>
            </a:prstGeom>
            <a:solidFill>
              <a:schemeClr val="bg1">
                <a:lumMod val="85000"/>
              </a:schemeClr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BE" dirty="0"/>
            </a:p>
          </p:txBody>
        </p:sp>
        <p:sp>
          <p:nvSpPr>
            <p:cNvPr id="11" name="ZoneTexte 10">
              <a:extLst>
                <a:ext uri="{FF2B5EF4-FFF2-40B4-BE49-F238E27FC236}">
                  <a16:creationId xmlns:a16="http://schemas.microsoft.com/office/drawing/2014/main" id="{CAE973BF-2921-FA6C-FB50-96417E08460D}"/>
                </a:ext>
              </a:extLst>
            </p:cNvPr>
            <p:cNvSpPr txBox="1"/>
            <p:nvPr/>
          </p:nvSpPr>
          <p:spPr>
            <a:xfrm>
              <a:off x="4652961" y="2041730"/>
              <a:ext cx="2886075" cy="6071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1600" dirty="0">
                  <a:latin typeface="Aharoni" panose="02010803020104030203" pitchFamily="2" charset="-79"/>
                  <a:cs typeface="Aharoni" panose="02010803020104030203" pitchFamily="2" charset="-79"/>
                </a:rPr>
                <a:t>Login</a:t>
              </a:r>
              <a:r>
                <a:rPr lang="fr-FR" sz="2400" dirty="0">
                  <a:latin typeface="Aharoni" panose="02010803020104030203" pitchFamily="2" charset="-79"/>
                  <a:cs typeface="Aharoni" panose="02010803020104030203" pitchFamily="2" charset="-79"/>
                </a:rPr>
                <a:t> :</a:t>
              </a:r>
              <a:endParaRPr lang="fr-BE" sz="2400" dirty="0">
                <a:latin typeface="Aharoni" panose="02010803020104030203" pitchFamily="2" charset="-79"/>
                <a:cs typeface="Aharoni" panose="02010803020104030203" pitchFamily="2" charset="-79"/>
              </a:endParaRPr>
            </a:p>
          </p:txBody>
        </p:sp>
        <p:sp>
          <p:nvSpPr>
            <p:cNvPr id="12" name="ZoneTexte 11">
              <a:extLst>
                <a:ext uri="{FF2B5EF4-FFF2-40B4-BE49-F238E27FC236}">
                  <a16:creationId xmlns:a16="http://schemas.microsoft.com/office/drawing/2014/main" id="{9138B7B0-2FBF-9DBB-8C14-FFD9DCA89D33}"/>
                </a:ext>
              </a:extLst>
            </p:cNvPr>
            <p:cNvSpPr txBox="1"/>
            <p:nvPr/>
          </p:nvSpPr>
          <p:spPr>
            <a:xfrm>
              <a:off x="4652961" y="3883164"/>
              <a:ext cx="2886075" cy="4452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1600" dirty="0" err="1">
                  <a:latin typeface="Aharoni" panose="02010803020104030203" pitchFamily="2" charset="-79"/>
                  <a:cs typeface="Aharoni" panose="02010803020104030203" pitchFamily="2" charset="-79"/>
                </a:rPr>
                <a:t>Password</a:t>
              </a:r>
              <a:r>
                <a:rPr lang="fr-FR" sz="1600" dirty="0">
                  <a:latin typeface="Aharoni" panose="02010803020104030203" pitchFamily="2" charset="-79"/>
                  <a:cs typeface="Aharoni" panose="02010803020104030203" pitchFamily="2" charset="-79"/>
                </a:rPr>
                <a:t> :</a:t>
              </a:r>
              <a:endParaRPr lang="fr-BE" sz="1600" dirty="0">
                <a:latin typeface="Aharoni" panose="02010803020104030203" pitchFamily="2" charset="-79"/>
                <a:cs typeface="Aharoni" panose="02010803020104030203" pitchFamily="2" charset="-79"/>
              </a:endParaRPr>
            </a:p>
          </p:txBody>
        </p:sp>
      </p:grpSp>
      <p:sp>
        <p:nvSpPr>
          <p:cNvPr id="14" name="Rectangle : coins arrondis 13">
            <a:extLst>
              <a:ext uri="{FF2B5EF4-FFF2-40B4-BE49-F238E27FC236}">
                <a16:creationId xmlns:a16="http://schemas.microsoft.com/office/drawing/2014/main" id="{94018813-B9D2-5974-1841-1C484C242D46}"/>
              </a:ext>
            </a:extLst>
          </p:cNvPr>
          <p:cNvSpPr/>
          <p:nvPr/>
        </p:nvSpPr>
        <p:spPr>
          <a:xfrm>
            <a:off x="447203" y="341574"/>
            <a:ext cx="2665096" cy="1065193"/>
          </a:xfrm>
          <a:prstGeom prst="roundRect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latin typeface="Consolas" panose="020B0609020204030204" pitchFamily="49" charset="0"/>
              </a:rPr>
              <a:t>Injection Attack</a:t>
            </a:r>
          </a:p>
          <a:p>
            <a:pPr algn="ctr"/>
            <a:r>
              <a:rPr lang="fr-FR" dirty="0">
                <a:latin typeface="Consolas" panose="020B0609020204030204" pitchFamily="49" charset="0"/>
              </a:rPr>
              <a:t>----</a:t>
            </a:r>
          </a:p>
          <a:p>
            <a:pPr algn="ctr"/>
            <a:r>
              <a:rPr lang="fr-FR" dirty="0">
                <a:latin typeface="Consolas" panose="020B0609020204030204" pitchFamily="49" charset="0"/>
              </a:rPr>
              <a:t>Buffer </a:t>
            </a:r>
            <a:r>
              <a:rPr lang="fr-FR" dirty="0" err="1">
                <a:latin typeface="Consolas" panose="020B0609020204030204" pitchFamily="49" charset="0"/>
              </a:rPr>
              <a:t>Overflow</a:t>
            </a:r>
            <a:endParaRPr lang="fr-BE" dirty="0">
              <a:latin typeface="Consolas" panose="020B0609020204030204" pitchFamily="49" charset="0"/>
            </a:endParaRPr>
          </a:p>
        </p:txBody>
      </p:sp>
      <p:sp>
        <p:nvSpPr>
          <p:cNvPr id="22" name="Organigramme : Opération manuelle 21">
            <a:extLst>
              <a:ext uri="{FF2B5EF4-FFF2-40B4-BE49-F238E27FC236}">
                <a16:creationId xmlns:a16="http://schemas.microsoft.com/office/drawing/2014/main" id="{DF554454-21C6-3B88-1684-75CC4F241B8F}"/>
              </a:ext>
            </a:extLst>
          </p:cNvPr>
          <p:cNvSpPr/>
          <p:nvPr/>
        </p:nvSpPr>
        <p:spPr>
          <a:xfrm flipV="1">
            <a:off x="6146840" y="2046545"/>
            <a:ext cx="3563000" cy="1187054"/>
          </a:xfrm>
          <a:custGeom>
            <a:avLst/>
            <a:gdLst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8000 w 10000"/>
              <a:gd name="connsiteY2" fmla="*/ 10000 h 10000"/>
              <a:gd name="connsiteX3" fmla="*/ 200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1828"/>
              <a:gd name="connsiteX1" fmla="*/ 10000 w 10000"/>
              <a:gd name="connsiteY1" fmla="*/ 0 h 11828"/>
              <a:gd name="connsiteX2" fmla="*/ 8000 w 10000"/>
              <a:gd name="connsiteY2" fmla="*/ 10000 h 11828"/>
              <a:gd name="connsiteX3" fmla="*/ 2149 w 10000"/>
              <a:gd name="connsiteY3" fmla="*/ 11828 h 11828"/>
              <a:gd name="connsiteX4" fmla="*/ 0 w 10000"/>
              <a:gd name="connsiteY4" fmla="*/ 0 h 11828"/>
              <a:gd name="connsiteX0" fmla="*/ 0 w 10000"/>
              <a:gd name="connsiteY0" fmla="*/ 0 h 11828"/>
              <a:gd name="connsiteX1" fmla="*/ 10000 w 10000"/>
              <a:gd name="connsiteY1" fmla="*/ 0 h 11828"/>
              <a:gd name="connsiteX2" fmla="*/ 5143 w 10000"/>
              <a:gd name="connsiteY2" fmla="*/ 11828 h 11828"/>
              <a:gd name="connsiteX3" fmla="*/ 2149 w 10000"/>
              <a:gd name="connsiteY3" fmla="*/ 11828 h 11828"/>
              <a:gd name="connsiteX4" fmla="*/ 0 w 10000"/>
              <a:gd name="connsiteY4" fmla="*/ 0 h 11828"/>
              <a:gd name="connsiteX0" fmla="*/ 0 w 11615"/>
              <a:gd name="connsiteY0" fmla="*/ 397 h 12225"/>
              <a:gd name="connsiteX1" fmla="*/ 11615 w 11615"/>
              <a:gd name="connsiteY1" fmla="*/ 0 h 12225"/>
              <a:gd name="connsiteX2" fmla="*/ 5143 w 11615"/>
              <a:gd name="connsiteY2" fmla="*/ 12225 h 12225"/>
              <a:gd name="connsiteX3" fmla="*/ 2149 w 11615"/>
              <a:gd name="connsiteY3" fmla="*/ 12225 h 12225"/>
              <a:gd name="connsiteX4" fmla="*/ 0 w 11615"/>
              <a:gd name="connsiteY4" fmla="*/ 397 h 12225"/>
              <a:gd name="connsiteX0" fmla="*/ 0 w 11615"/>
              <a:gd name="connsiteY0" fmla="*/ 0 h 12384"/>
              <a:gd name="connsiteX1" fmla="*/ 11615 w 11615"/>
              <a:gd name="connsiteY1" fmla="*/ 159 h 12384"/>
              <a:gd name="connsiteX2" fmla="*/ 5143 w 11615"/>
              <a:gd name="connsiteY2" fmla="*/ 12384 h 12384"/>
              <a:gd name="connsiteX3" fmla="*/ 2149 w 11615"/>
              <a:gd name="connsiteY3" fmla="*/ 12384 h 12384"/>
              <a:gd name="connsiteX4" fmla="*/ 0 w 11615"/>
              <a:gd name="connsiteY4" fmla="*/ 0 h 123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615" h="12384">
                <a:moveTo>
                  <a:pt x="0" y="0"/>
                </a:moveTo>
                <a:lnTo>
                  <a:pt x="11615" y="159"/>
                </a:lnTo>
                <a:lnTo>
                  <a:pt x="5143" y="12384"/>
                </a:lnTo>
                <a:lnTo>
                  <a:pt x="2149" y="12384"/>
                </a:lnTo>
                <a:lnTo>
                  <a:pt x="0" y="0"/>
                </a:lnTo>
                <a:close/>
              </a:path>
            </a:pathLst>
          </a:custGeom>
          <a:solidFill>
            <a:srgbClr val="FF0000">
              <a:alpha val="7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BE"/>
          </a:p>
        </p:txBody>
      </p:sp>
      <p:pic>
        <p:nvPicPr>
          <p:cNvPr id="1026" name="Picture 2" descr="Storage Data Center PNG File - PNG All">
            <a:extLst>
              <a:ext uri="{FF2B5EF4-FFF2-40B4-BE49-F238E27FC236}">
                <a16:creationId xmlns:a16="http://schemas.microsoft.com/office/drawing/2014/main" id="{C29EE771-6FDF-42C5-7A70-4428BB9F323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36515" y="515829"/>
            <a:ext cx="2699278" cy="17818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3" name="Rectangle : coins arrondis 22">
            <a:extLst>
              <a:ext uri="{FF2B5EF4-FFF2-40B4-BE49-F238E27FC236}">
                <a16:creationId xmlns:a16="http://schemas.microsoft.com/office/drawing/2014/main" id="{CF8B5DFB-78A2-F4FA-6F93-3D5A09CB35A7}"/>
              </a:ext>
            </a:extLst>
          </p:cNvPr>
          <p:cNvSpPr/>
          <p:nvPr/>
        </p:nvSpPr>
        <p:spPr>
          <a:xfrm>
            <a:off x="6146840" y="3428999"/>
            <a:ext cx="3563000" cy="512963"/>
          </a:xfrm>
          <a:prstGeom prst="round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BE"/>
          </a:p>
        </p:txBody>
      </p:sp>
      <p:graphicFrame>
        <p:nvGraphicFramePr>
          <p:cNvPr id="16" name="Tableau 16">
            <a:extLst>
              <a:ext uri="{FF2B5EF4-FFF2-40B4-BE49-F238E27FC236}">
                <a16:creationId xmlns:a16="http://schemas.microsoft.com/office/drawing/2014/main" id="{0FC09EC2-F583-EF20-E42C-3BD1C7B9168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86393229"/>
              </p:ext>
            </p:extLst>
          </p:nvPr>
        </p:nvGraphicFramePr>
        <p:xfrm>
          <a:off x="6146840" y="3233599"/>
          <a:ext cx="3563000" cy="37084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356300">
                  <a:extLst>
                    <a:ext uri="{9D8B030D-6E8A-4147-A177-3AD203B41FA5}">
                      <a16:colId xmlns:a16="http://schemas.microsoft.com/office/drawing/2014/main" val="2104480928"/>
                    </a:ext>
                  </a:extLst>
                </a:gridCol>
                <a:gridCol w="356300">
                  <a:extLst>
                    <a:ext uri="{9D8B030D-6E8A-4147-A177-3AD203B41FA5}">
                      <a16:colId xmlns:a16="http://schemas.microsoft.com/office/drawing/2014/main" val="3026253683"/>
                    </a:ext>
                  </a:extLst>
                </a:gridCol>
                <a:gridCol w="356300">
                  <a:extLst>
                    <a:ext uri="{9D8B030D-6E8A-4147-A177-3AD203B41FA5}">
                      <a16:colId xmlns:a16="http://schemas.microsoft.com/office/drawing/2014/main" val="1022403017"/>
                    </a:ext>
                  </a:extLst>
                </a:gridCol>
                <a:gridCol w="356300">
                  <a:extLst>
                    <a:ext uri="{9D8B030D-6E8A-4147-A177-3AD203B41FA5}">
                      <a16:colId xmlns:a16="http://schemas.microsoft.com/office/drawing/2014/main" val="100422551"/>
                    </a:ext>
                  </a:extLst>
                </a:gridCol>
                <a:gridCol w="356300">
                  <a:extLst>
                    <a:ext uri="{9D8B030D-6E8A-4147-A177-3AD203B41FA5}">
                      <a16:colId xmlns:a16="http://schemas.microsoft.com/office/drawing/2014/main" val="2175128313"/>
                    </a:ext>
                  </a:extLst>
                </a:gridCol>
                <a:gridCol w="356300">
                  <a:extLst>
                    <a:ext uri="{9D8B030D-6E8A-4147-A177-3AD203B41FA5}">
                      <a16:colId xmlns:a16="http://schemas.microsoft.com/office/drawing/2014/main" val="865800307"/>
                    </a:ext>
                  </a:extLst>
                </a:gridCol>
                <a:gridCol w="356300">
                  <a:extLst>
                    <a:ext uri="{9D8B030D-6E8A-4147-A177-3AD203B41FA5}">
                      <a16:colId xmlns:a16="http://schemas.microsoft.com/office/drawing/2014/main" val="4235795737"/>
                    </a:ext>
                  </a:extLst>
                </a:gridCol>
                <a:gridCol w="356300">
                  <a:extLst>
                    <a:ext uri="{9D8B030D-6E8A-4147-A177-3AD203B41FA5}">
                      <a16:colId xmlns:a16="http://schemas.microsoft.com/office/drawing/2014/main" val="4025868128"/>
                    </a:ext>
                  </a:extLst>
                </a:gridCol>
                <a:gridCol w="356300">
                  <a:extLst>
                    <a:ext uri="{9D8B030D-6E8A-4147-A177-3AD203B41FA5}">
                      <a16:colId xmlns:a16="http://schemas.microsoft.com/office/drawing/2014/main" val="3912291638"/>
                    </a:ext>
                  </a:extLst>
                </a:gridCol>
                <a:gridCol w="356300">
                  <a:extLst>
                    <a:ext uri="{9D8B030D-6E8A-4147-A177-3AD203B41FA5}">
                      <a16:colId xmlns:a16="http://schemas.microsoft.com/office/drawing/2014/main" val="252465470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fr-BE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fr-BE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fr-BE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fr-BE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fr-BE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fr-BE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fr-BE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fr-BE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fr-BE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fr-BE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82100290"/>
                  </a:ext>
                </a:extLst>
              </a:tr>
            </a:tbl>
          </a:graphicData>
        </a:graphic>
      </p:graphicFrame>
      <p:sp>
        <p:nvSpPr>
          <p:cNvPr id="24" name="ZoneTexte 23">
            <a:extLst>
              <a:ext uri="{FF2B5EF4-FFF2-40B4-BE49-F238E27FC236}">
                <a16:creationId xmlns:a16="http://schemas.microsoft.com/office/drawing/2014/main" id="{F7EAA5E3-7BA9-EFA5-8638-08AFC9632CA1}"/>
              </a:ext>
            </a:extLst>
          </p:cNvPr>
          <p:cNvSpPr txBox="1"/>
          <p:nvPr/>
        </p:nvSpPr>
        <p:spPr>
          <a:xfrm>
            <a:off x="6662305" y="3572630"/>
            <a:ext cx="25320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Buffer for </a:t>
            </a:r>
            <a:r>
              <a:rPr lang="fr-FR" dirty="0" err="1"/>
              <a:t>password</a:t>
            </a:r>
            <a:endParaRPr lang="fr-BE" dirty="0"/>
          </a:p>
        </p:txBody>
      </p:sp>
      <p:graphicFrame>
        <p:nvGraphicFramePr>
          <p:cNvPr id="25" name="Tableau 16">
            <a:extLst>
              <a:ext uri="{FF2B5EF4-FFF2-40B4-BE49-F238E27FC236}">
                <a16:creationId xmlns:a16="http://schemas.microsoft.com/office/drawing/2014/main" id="{726BF7DF-799C-07AB-92D6-DCCF7873062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46094558"/>
              </p:ext>
            </p:extLst>
          </p:nvPr>
        </p:nvGraphicFramePr>
        <p:xfrm>
          <a:off x="9709840" y="3233599"/>
          <a:ext cx="3563000" cy="37084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356300">
                  <a:extLst>
                    <a:ext uri="{9D8B030D-6E8A-4147-A177-3AD203B41FA5}">
                      <a16:colId xmlns:a16="http://schemas.microsoft.com/office/drawing/2014/main" val="2104480928"/>
                    </a:ext>
                  </a:extLst>
                </a:gridCol>
                <a:gridCol w="356300">
                  <a:extLst>
                    <a:ext uri="{9D8B030D-6E8A-4147-A177-3AD203B41FA5}">
                      <a16:colId xmlns:a16="http://schemas.microsoft.com/office/drawing/2014/main" val="3026253683"/>
                    </a:ext>
                  </a:extLst>
                </a:gridCol>
                <a:gridCol w="356300">
                  <a:extLst>
                    <a:ext uri="{9D8B030D-6E8A-4147-A177-3AD203B41FA5}">
                      <a16:colId xmlns:a16="http://schemas.microsoft.com/office/drawing/2014/main" val="1022403017"/>
                    </a:ext>
                  </a:extLst>
                </a:gridCol>
                <a:gridCol w="356300">
                  <a:extLst>
                    <a:ext uri="{9D8B030D-6E8A-4147-A177-3AD203B41FA5}">
                      <a16:colId xmlns:a16="http://schemas.microsoft.com/office/drawing/2014/main" val="100422551"/>
                    </a:ext>
                  </a:extLst>
                </a:gridCol>
                <a:gridCol w="356300">
                  <a:extLst>
                    <a:ext uri="{9D8B030D-6E8A-4147-A177-3AD203B41FA5}">
                      <a16:colId xmlns:a16="http://schemas.microsoft.com/office/drawing/2014/main" val="2175128313"/>
                    </a:ext>
                  </a:extLst>
                </a:gridCol>
                <a:gridCol w="356300">
                  <a:extLst>
                    <a:ext uri="{9D8B030D-6E8A-4147-A177-3AD203B41FA5}">
                      <a16:colId xmlns:a16="http://schemas.microsoft.com/office/drawing/2014/main" val="865800307"/>
                    </a:ext>
                  </a:extLst>
                </a:gridCol>
                <a:gridCol w="356300">
                  <a:extLst>
                    <a:ext uri="{9D8B030D-6E8A-4147-A177-3AD203B41FA5}">
                      <a16:colId xmlns:a16="http://schemas.microsoft.com/office/drawing/2014/main" val="4235795737"/>
                    </a:ext>
                  </a:extLst>
                </a:gridCol>
                <a:gridCol w="356300">
                  <a:extLst>
                    <a:ext uri="{9D8B030D-6E8A-4147-A177-3AD203B41FA5}">
                      <a16:colId xmlns:a16="http://schemas.microsoft.com/office/drawing/2014/main" val="4025868128"/>
                    </a:ext>
                  </a:extLst>
                </a:gridCol>
                <a:gridCol w="356300">
                  <a:extLst>
                    <a:ext uri="{9D8B030D-6E8A-4147-A177-3AD203B41FA5}">
                      <a16:colId xmlns:a16="http://schemas.microsoft.com/office/drawing/2014/main" val="3912291638"/>
                    </a:ext>
                  </a:extLst>
                </a:gridCol>
                <a:gridCol w="356300">
                  <a:extLst>
                    <a:ext uri="{9D8B030D-6E8A-4147-A177-3AD203B41FA5}">
                      <a16:colId xmlns:a16="http://schemas.microsoft.com/office/drawing/2014/main" val="252465470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s</a:t>
                      </a:r>
                      <a:endParaRPr lang="fr-BE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k</a:t>
                      </a:r>
                      <a:endParaRPr lang="fr-BE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@</a:t>
                      </a:r>
                      <a:endParaRPr lang="fr-BE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&lt;</a:t>
                      </a:r>
                      <a:endParaRPr lang="fr-BE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l</a:t>
                      </a:r>
                      <a:endParaRPr lang="fr-BE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m</a:t>
                      </a:r>
                      <a:endParaRPr lang="fr-BE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p</a:t>
                      </a:r>
                      <a:endParaRPr lang="fr-BE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i</a:t>
                      </a:r>
                      <a:endParaRPr lang="fr-BE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t</a:t>
                      </a:r>
                      <a:endParaRPr lang="fr-BE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s</a:t>
                      </a:r>
                      <a:endParaRPr lang="fr-BE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alpha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82100290"/>
                  </a:ext>
                </a:extLst>
              </a:tr>
            </a:tbl>
          </a:graphicData>
        </a:graphic>
      </p:graphicFrame>
      <p:sp>
        <p:nvSpPr>
          <p:cNvPr id="27" name="ZoneTexte 26">
            <a:extLst>
              <a:ext uri="{FF2B5EF4-FFF2-40B4-BE49-F238E27FC236}">
                <a16:creationId xmlns:a16="http://schemas.microsoft.com/office/drawing/2014/main" id="{63E5F04D-E986-08A9-A0DE-4BE958D9BF25}"/>
              </a:ext>
            </a:extLst>
          </p:cNvPr>
          <p:cNvSpPr txBox="1"/>
          <p:nvPr/>
        </p:nvSpPr>
        <p:spPr>
          <a:xfrm>
            <a:off x="1391259" y="4736880"/>
            <a:ext cx="32080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 err="1"/>
              <a:t>itrytohackshutdown</a:t>
            </a:r>
            <a:endParaRPr lang="fr-BE" dirty="0"/>
          </a:p>
        </p:txBody>
      </p:sp>
      <p:sp>
        <p:nvSpPr>
          <p:cNvPr id="28" name="ZoneTexte 27">
            <a:extLst>
              <a:ext uri="{FF2B5EF4-FFF2-40B4-BE49-F238E27FC236}">
                <a16:creationId xmlns:a16="http://schemas.microsoft.com/office/drawing/2014/main" id="{7D6ACA27-6B74-63BE-7270-15577FC43FA8}"/>
              </a:ext>
            </a:extLst>
          </p:cNvPr>
          <p:cNvSpPr txBox="1"/>
          <p:nvPr/>
        </p:nvSpPr>
        <p:spPr>
          <a:xfrm>
            <a:off x="6146840" y="3231459"/>
            <a:ext cx="3606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i</a:t>
            </a:r>
            <a:endParaRPr lang="fr-BE" dirty="0"/>
          </a:p>
        </p:txBody>
      </p:sp>
      <p:sp>
        <p:nvSpPr>
          <p:cNvPr id="29" name="ZoneTexte 28">
            <a:extLst>
              <a:ext uri="{FF2B5EF4-FFF2-40B4-BE49-F238E27FC236}">
                <a16:creationId xmlns:a16="http://schemas.microsoft.com/office/drawing/2014/main" id="{DA37F0D8-ED37-874F-76EF-204A5F3E991F}"/>
              </a:ext>
            </a:extLst>
          </p:cNvPr>
          <p:cNvSpPr txBox="1"/>
          <p:nvPr/>
        </p:nvSpPr>
        <p:spPr>
          <a:xfrm>
            <a:off x="6506940" y="3231459"/>
            <a:ext cx="3606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t</a:t>
            </a:r>
            <a:endParaRPr lang="fr-BE" dirty="0"/>
          </a:p>
        </p:txBody>
      </p:sp>
      <p:sp>
        <p:nvSpPr>
          <p:cNvPr id="30" name="ZoneTexte 29">
            <a:extLst>
              <a:ext uri="{FF2B5EF4-FFF2-40B4-BE49-F238E27FC236}">
                <a16:creationId xmlns:a16="http://schemas.microsoft.com/office/drawing/2014/main" id="{7D2DD8CA-945E-977A-77E7-EFE792C9F7B0}"/>
              </a:ext>
            </a:extLst>
          </p:cNvPr>
          <p:cNvSpPr txBox="1"/>
          <p:nvPr/>
        </p:nvSpPr>
        <p:spPr>
          <a:xfrm>
            <a:off x="6867040" y="3231459"/>
            <a:ext cx="3606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r</a:t>
            </a:r>
            <a:endParaRPr lang="fr-BE" dirty="0"/>
          </a:p>
        </p:txBody>
      </p:sp>
      <p:sp>
        <p:nvSpPr>
          <p:cNvPr id="31" name="ZoneTexte 30">
            <a:extLst>
              <a:ext uri="{FF2B5EF4-FFF2-40B4-BE49-F238E27FC236}">
                <a16:creationId xmlns:a16="http://schemas.microsoft.com/office/drawing/2014/main" id="{5AA09E49-8C38-9B47-B883-641D40047047}"/>
              </a:ext>
            </a:extLst>
          </p:cNvPr>
          <p:cNvSpPr txBox="1"/>
          <p:nvPr/>
        </p:nvSpPr>
        <p:spPr>
          <a:xfrm>
            <a:off x="7207600" y="3222461"/>
            <a:ext cx="3606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y</a:t>
            </a:r>
            <a:endParaRPr lang="fr-BE" dirty="0"/>
          </a:p>
        </p:txBody>
      </p:sp>
      <p:sp>
        <p:nvSpPr>
          <p:cNvPr id="32" name="ZoneTexte 31">
            <a:extLst>
              <a:ext uri="{FF2B5EF4-FFF2-40B4-BE49-F238E27FC236}">
                <a16:creationId xmlns:a16="http://schemas.microsoft.com/office/drawing/2014/main" id="{E2933629-9B64-E562-BEB3-39C169AB6B7E}"/>
              </a:ext>
            </a:extLst>
          </p:cNvPr>
          <p:cNvSpPr txBox="1"/>
          <p:nvPr/>
        </p:nvSpPr>
        <p:spPr>
          <a:xfrm>
            <a:off x="7562825" y="3231459"/>
            <a:ext cx="3606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t</a:t>
            </a:r>
            <a:endParaRPr lang="fr-BE" dirty="0"/>
          </a:p>
        </p:txBody>
      </p:sp>
      <p:sp>
        <p:nvSpPr>
          <p:cNvPr id="33" name="ZoneTexte 32">
            <a:extLst>
              <a:ext uri="{FF2B5EF4-FFF2-40B4-BE49-F238E27FC236}">
                <a16:creationId xmlns:a16="http://schemas.microsoft.com/office/drawing/2014/main" id="{484503CB-FC49-8B99-7E5C-71B25FBF4B9C}"/>
              </a:ext>
            </a:extLst>
          </p:cNvPr>
          <p:cNvSpPr txBox="1"/>
          <p:nvPr/>
        </p:nvSpPr>
        <p:spPr>
          <a:xfrm>
            <a:off x="7918050" y="3240457"/>
            <a:ext cx="3606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o</a:t>
            </a:r>
            <a:endParaRPr lang="fr-BE" dirty="0"/>
          </a:p>
        </p:txBody>
      </p:sp>
      <p:sp>
        <p:nvSpPr>
          <p:cNvPr id="34" name="ZoneTexte 33">
            <a:extLst>
              <a:ext uri="{FF2B5EF4-FFF2-40B4-BE49-F238E27FC236}">
                <a16:creationId xmlns:a16="http://schemas.microsoft.com/office/drawing/2014/main" id="{3A08D67E-15AC-D988-CFC6-DE8AD3DA1D2F}"/>
              </a:ext>
            </a:extLst>
          </p:cNvPr>
          <p:cNvSpPr txBox="1"/>
          <p:nvPr/>
        </p:nvSpPr>
        <p:spPr>
          <a:xfrm>
            <a:off x="8278400" y="3228936"/>
            <a:ext cx="3606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h</a:t>
            </a:r>
            <a:endParaRPr lang="fr-BE" dirty="0"/>
          </a:p>
        </p:txBody>
      </p:sp>
      <p:sp>
        <p:nvSpPr>
          <p:cNvPr id="35" name="ZoneTexte 34">
            <a:extLst>
              <a:ext uri="{FF2B5EF4-FFF2-40B4-BE49-F238E27FC236}">
                <a16:creationId xmlns:a16="http://schemas.microsoft.com/office/drawing/2014/main" id="{36D5D7A0-64C1-D5CE-D812-B34944871E31}"/>
              </a:ext>
            </a:extLst>
          </p:cNvPr>
          <p:cNvSpPr txBox="1"/>
          <p:nvPr/>
        </p:nvSpPr>
        <p:spPr>
          <a:xfrm>
            <a:off x="8633335" y="3222461"/>
            <a:ext cx="3606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a</a:t>
            </a:r>
            <a:endParaRPr lang="fr-BE" dirty="0"/>
          </a:p>
        </p:txBody>
      </p:sp>
      <p:sp>
        <p:nvSpPr>
          <p:cNvPr id="36" name="ZoneTexte 35">
            <a:extLst>
              <a:ext uri="{FF2B5EF4-FFF2-40B4-BE49-F238E27FC236}">
                <a16:creationId xmlns:a16="http://schemas.microsoft.com/office/drawing/2014/main" id="{330D347F-439A-758D-7B88-5A3085EA37F0}"/>
              </a:ext>
            </a:extLst>
          </p:cNvPr>
          <p:cNvSpPr txBox="1"/>
          <p:nvPr/>
        </p:nvSpPr>
        <p:spPr>
          <a:xfrm>
            <a:off x="8991267" y="3228936"/>
            <a:ext cx="3606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c</a:t>
            </a:r>
            <a:endParaRPr lang="fr-BE" dirty="0"/>
          </a:p>
        </p:txBody>
      </p:sp>
      <p:sp>
        <p:nvSpPr>
          <p:cNvPr id="37" name="ZoneTexte 36">
            <a:extLst>
              <a:ext uri="{FF2B5EF4-FFF2-40B4-BE49-F238E27FC236}">
                <a16:creationId xmlns:a16="http://schemas.microsoft.com/office/drawing/2014/main" id="{CE181163-5BF9-B3E4-7332-E5CE8C942D5F}"/>
              </a:ext>
            </a:extLst>
          </p:cNvPr>
          <p:cNvSpPr txBox="1"/>
          <p:nvPr/>
        </p:nvSpPr>
        <p:spPr>
          <a:xfrm>
            <a:off x="9347490" y="3244737"/>
            <a:ext cx="3606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k</a:t>
            </a:r>
            <a:endParaRPr lang="fr-BE" dirty="0"/>
          </a:p>
        </p:txBody>
      </p:sp>
      <p:sp>
        <p:nvSpPr>
          <p:cNvPr id="38" name="ZoneTexte 37">
            <a:extLst>
              <a:ext uri="{FF2B5EF4-FFF2-40B4-BE49-F238E27FC236}">
                <a16:creationId xmlns:a16="http://schemas.microsoft.com/office/drawing/2014/main" id="{C5A283DB-D917-2399-2260-E6BCD0AFB365}"/>
              </a:ext>
            </a:extLst>
          </p:cNvPr>
          <p:cNvSpPr txBox="1"/>
          <p:nvPr/>
        </p:nvSpPr>
        <p:spPr>
          <a:xfrm>
            <a:off x="9720399" y="3228936"/>
            <a:ext cx="342686" cy="369332"/>
          </a:xfrm>
          <a:prstGeom prst="rect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s</a:t>
            </a:r>
            <a:endParaRPr lang="fr-BE" dirty="0"/>
          </a:p>
        </p:txBody>
      </p:sp>
      <p:sp>
        <p:nvSpPr>
          <p:cNvPr id="45" name="ZoneTexte 44">
            <a:extLst>
              <a:ext uri="{FF2B5EF4-FFF2-40B4-BE49-F238E27FC236}">
                <a16:creationId xmlns:a16="http://schemas.microsoft.com/office/drawing/2014/main" id="{9E8921EE-B510-780A-1A0B-816523B8F9C9}"/>
              </a:ext>
            </a:extLst>
          </p:cNvPr>
          <p:cNvSpPr txBox="1"/>
          <p:nvPr/>
        </p:nvSpPr>
        <p:spPr>
          <a:xfrm>
            <a:off x="10077024" y="3239770"/>
            <a:ext cx="342686" cy="369332"/>
          </a:xfrm>
          <a:prstGeom prst="rect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h</a:t>
            </a:r>
            <a:endParaRPr lang="fr-BE" dirty="0"/>
          </a:p>
        </p:txBody>
      </p:sp>
      <p:sp>
        <p:nvSpPr>
          <p:cNvPr id="46" name="ZoneTexte 45">
            <a:extLst>
              <a:ext uri="{FF2B5EF4-FFF2-40B4-BE49-F238E27FC236}">
                <a16:creationId xmlns:a16="http://schemas.microsoft.com/office/drawing/2014/main" id="{356E53FE-30D1-E1A5-F4BB-61B6E911CC3E}"/>
              </a:ext>
            </a:extLst>
          </p:cNvPr>
          <p:cNvSpPr txBox="1"/>
          <p:nvPr/>
        </p:nvSpPr>
        <p:spPr>
          <a:xfrm>
            <a:off x="10434957" y="3237439"/>
            <a:ext cx="342686" cy="369332"/>
          </a:xfrm>
          <a:prstGeom prst="rect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u</a:t>
            </a:r>
            <a:endParaRPr lang="fr-BE" dirty="0"/>
          </a:p>
        </p:txBody>
      </p:sp>
      <p:sp>
        <p:nvSpPr>
          <p:cNvPr id="47" name="ZoneTexte 46">
            <a:extLst>
              <a:ext uri="{FF2B5EF4-FFF2-40B4-BE49-F238E27FC236}">
                <a16:creationId xmlns:a16="http://schemas.microsoft.com/office/drawing/2014/main" id="{1BF2391F-BF17-12E8-2A72-6190D4E81541}"/>
              </a:ext>
            </a:extLst>
          </p:cNvPr>
          <p:cNvSpPr txBox="1"/>
          <p:nvPr/>
        </p:nvSpPr>
        <p:spPr>
          <a:xfrm>
            <a:off x="10786894" y="3230076"/>
            <a:ext cx="342686" cy="369332"/>
          </a:xfrm>
          <a:prstGeom prst="rect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t</a:t>
            </a:r>
            <a:endParaRPr lang="fr-BE" dirty="0"/>
          </a:p>
        </p:txBody>
      </p:sp>
      <p:sp>
        <p:nvSpPr>
          <p:cNvPr id="48" name="ZoneTexte 47">
            <a:extLst>
              <a:ext uri="{FF2B5EF4-FFF2-40B4-BE49-F238E27FC236}">
                <a16:creationId xmlns:a16="http://schemas.microsoft.com/office/drawing/2014/main" id="{B5827EB2-EB60-849B-6F92-5880E81EDD2B}"/>
              </a:ext>
            </a:extLst>
          </p:cNvPr>
          <p:cNvSpPr txBox="1"/>
          <p:nvPr/>
        </p:nvSpPr>
        <p:spPr>
          <a:xfrm>
            <a:off x="11142135" y="3228936"/>
            <a:ext cx="342686" cy="369332"/>
          </a:xfrm>
          <a:prstGeom prst="rect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d</a:t>
            </a:r>
            <a:endParaRPr lang="fr-BE" dirty="0"/>
          </a:p>
        </p:txBody>
      </p:sp>
      <p:sp>
        <p:nvSpPr>
          <p:cNvPr id="49" name="ZoneTexte 48">
            <a:extLst>
              <a:ext uri="{FF2B5EF4-FFF2-40B4-BE49-F238E27FC236}">
                <a16:creationId xmlns:a16="http://schemas.microsoft.com/office/drawing/2014/main" id="{1525A6BD-E879-6905-26D2-30B560F3DFBE}"/>
              </a:ext>
            </a:extLst>
          </p:cNvPr>
          <p:cNvSpPr txBox="1"/>
          <p:nvPr/>
        </p:nvSpPr>
        <p:spPr>
          <a:xfrm>
            <a:off x="11497376" y="3227796"/>
            <a:ext cx="342686" cy="369332"/>
          </a:xfrm>
          <a:prstGeom prst="rect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o</a:t>
            </a:r>
            <a:endParaRPr lang="fr-BE" dirty="0"/>
          </a:p>
        </p:txBody>
      </p:sp>
      <p:sp>
        <p:nvSpPr>
          <p:cNvPr id="50" name="ZoneTexte 49">
            <a:extLst>
              <a:ext uri="{FF2B5EF4-FFF2-40B4-BE49-F238E27FC236}">
                <a16:creationId xmlns:a16="http://schemas.microsoft.com/office/drawing/2014/main" id="{0891A575-76C9-3E2E-F1E1-10B9F730FC0F}"/>
              </a:ext>
            </a:extLst>
          </p:cNvPr>
          <p:cNvSpPr txBox="1"/>
          <p:nvPr/>
        </p:nvSpPr>
        <p:spPr>
          <a:xfrm>
            <a:off x="11852617" y="3226656"/>
            <a:ext cx="342686" cy="369332"/>
          </a:xfrm>
          <a:prstGeom prst="rect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w</a:t>
            </a:r>
            <a:endParaRPr lang="fr-BE" dirty="0"/>
          </a:p>
        </p:txBody>
      </p:sp>
      <p:pic>
        <p:nvPicPr>
          <p:cNvPr id="51" name="Picture 2" descr="Storage Data Center PNG File - PNG All">
            <a:extLst>
              <a:ext uri="{FF2B5EF4-FFF2-40B4-BE49-F238E27FC236}">
                <a16:creationId xmlns:a16="http://schemas.microsoft.com/office/drawing/2014/main" id="{4A843D0A-74FC-DC34-52B0-C80E92EB6C1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duotone>
              <a:prstClr val="black"/>
              <a:schemeClr val="accent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40364" y="509658"/>
            <a:ext cx="2699278" cy="17818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4165259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after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200"/>
                            </p:stCondLst>
                            <p:childTnLst>
                              <p:par>
                                <p:cTn id="16" presetID="1" presetClass="entr" presetSubtype="0" fill="hold" grpId="0" nodeType="after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400"/>
                            </p:stCondLst>
                            <p:childTnLst>
                              <p:par>
                                <p:cTn id="19" presetID="1" presetClass="entr" presetSubtype="0" fill="hold" grpId="0" nodeType="after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600"/>
                            </p:stCondLst>
                            <p:childTnLst>
                              <p:par>
                                <p:cTn id="22" presetID="1" presetClass="entr" presetSubtype="0" fill="hold" grpId="0" nodeType="after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800"/>
                            </p:stCondLst>
                            <p:childTnLst>
                              <p:par>
                                <p:cTn id="25" presetID="1" presetClass="entr" presetSubtype="0" fill="hold" grpId="0" nodeType="after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1000"/>
                            </p:stCondLst>
                            <p:childTnLst>
                              <p:par>
                                <p:cTn id="28" presetID="1" presetClass="entr" presetSubtype="0" fill="hold" grpId="0" nodeType="after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1200"/>
                            </p:stCondLst>
                            <p:childTnLst>
                              <p:par>
                                <p:cTn id="31" presetID="1" presetClass="entr" presetSubtype="0" fill="hold" grpId="0" nodeType="after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1400"/>
                            </p:stCondLst>
                            <p:childTnLst>
                              <p:par>
                                <p:cTn id="34" presetID="1" presetClass="entr" presetSubtype="0" fill="hold" grpId="0" nodeType="after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1600"/>
                            </p:stCondLst>
                            <p:childTnLst>
                              <p:par>
                                <p:cTn id="37" presetID="1" presetClass="entr" presetSubtype="0" fill="hold" grpId="0" nodeType="after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1800"/>
                            </p:stCondLst>
                            <p:childTnLst>
                              <p:par>
                                <p:cTn id="40" presetID="1" presetClass="entr" presetSubtype="0" fill="hold" grpId="0" nodeType="after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2000"/>
                            </p:stCondLst>
                            <p:childTnLst>
                              <p:par>
                                <p:cTn id="43" presetID="1" presetClass="entr" presetSubtype="0" fill="hold" grpId="0" nodeType="after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2200"/>
                            </p:stCondLst>
                            <p:childTnLst>
                              <p:par>
                                <p:cTn id="46" presetID="1" presetClass="entr" presetSubtype="0" fill="hold" grpId="0" nodeType="after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2400"/>
                            </p:stCondLst>
                            <p:childTnLst>
                              <p:par>
                                <p:cTn id="49" presetID="1" presetClass="entr" presetSubtype="0" fill="hold" grpId="0" nodeType="after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2600"/>
                            </p:stCondLst>
                            <p:childTnLst>
                              <p:par>
                                <p:cTn id="52" presetID="1" presetClass="entr" presetSubtype="0" fill="hold" grpId="0" nodeType="after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2800"/>
                            </p:stCondLst>
                            <p:childTnLst>
                              <p:par>
                                <p:cTn id="55" presetID="1" presetClass="entr" presetSubtype="0" fill="hold" grpId="0" nodeType="after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3000"/>
                            </p:stCondLst>
                            <p:childTnLst>
                              <p:par>
                                <p:cTn id="58" presetID="1" presetClass="entr" presetSubtype="0" fill="hold" grpId="0" nodeType="after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3200"/>
                            </p:stCondLst>
                            <p:childTnLst>
                              <p:par>
                                <p:cTn id="6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 build="allAtOnce"/>
      <p:bldP spid="28" grpId="0"/>
      <p:bldP spid="29" grpId="0"/>
      <p:bldP spid="30" grpId="0"/>
      <p:bldP spid="31" grpId="0"/>
      <p:bldP spid="32" grpId="0"/>
      <p:bldP spid="33" grpId="0"/>
      <p:bldP spid="34" grpId="0"/>
      <p:bldP spid="35" grpId="0"/>
      <p:bldP spid="36" grpId="0"/>
      <p:bldP spid="37" grpId="0"/>
      <p:bldP spid="38" grpId="0" animBg="1"/>
      <p:bldP spid="45" grpId="0" animBg="1"/>
      <p:bldP spid="46" grpId="0" animBg="1"/>
      <p:bldP spid="47" grpId="0" animBg="1"/>
      <p:bldP spid="48" grpId="0" animBg="1"/>
      <p:bldP spid="49" grpId="0" animBg="1"/>
      <p:bldP spid="50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 : coins arrondis 2">
            <a:extLst>
              <a:ext uri="{FF2B5EF4-FFF2-40B4-BE49-F238E27FC236}">
                <a16:creationId xmlns:a16="http://schemas.microsoft.com/office/drawing/2014/main" id="{C1A5AEB9-7757-0257-F407-3685BC0C8FB2}"/>
              </a:ext>
            </a:extLst>
          </p:cNvPr>
          <p:cNvSpPr/>
          <p:nvPr/>
        </p:nvSpPr>
        <p:spPr>
          <a:xfrm>
            <a:off x="447203" y="341574"/>
            <a:ext cx="2665096" cy="1065193"/>
          </a:xfrm>
          <a:prstGeom prst="roundRect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latin typeface="Consolas" panose="020B0609020204030204" pitchFamily="49" charset="0"/>
              </a:rPr>
              <a:t>Injection Attack</a:t>
            </a:r>
          </a:p>
          <a:p>
            <a:pPr algn="ctr"/>
            <a:r>
              <a:rPr lang="fr-FR" dirty="0">
                <a:latin typeface="Consolas" panose="020B0609020204030204" pitchFamily="49" charset="0"/>
              </a:rPr>
              <a:t>----</a:t>
            </a:r>
          </a:p>
          <a:p>
            <a:pPr algn="ctr"/>
            <a:r>
              <a:rPr lang="fr-FR" dirty="0">
                <a:latin typeface="Consolas" panose="020B0609020204030204" pitchFamily="49" charset="0"/>
              </a:rPr>
              <a:t>Code Injection</a:t>
            </a:r>
            <a:endParaRPr lang="fr-BE" dirty="0">
              <a:latin typeface="Consolas" panose="020B0609020204030204" pitchFamily="49" charset="0"/>
            </a:endParaRPr>
          </a:p>
        </p:txBody>
      </p:sp>
      <p:grpSp>
        <p:nvGrpSpPr>
          <p:cNvPr id="4" name="Groupe 3">
            <a:extLst>
              <a:ext uri="{FF2B5EF4-FFF2-40B4-BE49-F238E27FC236}">
                <a16:creationId xmlns:a16="http://schemas.microsoft.com/office/drawing/2014/main" id="{DBDF4D53-43F2-C377-2D34-AE3543FA4014}"/>
              </a:ext>
            </a:extLst>
          </p:cNvPr>
          <p:cNvGrpSpPr/>
          <p:nvPr/>
        </p:nvGrpSpPr>
        <p:grpSpPr>
          <a:xfrm>
            <a:off x="762000" y="1669376"/>
            <a:ext cx="4431030" cy="4310717"/>
            <a:chOff x="3333750" y="512743"/>
            <a:chExt cx="6438900" cy="5668981"/>
          </a:xfrm>
        </p:grpSpPr>
        <p:sp>
          <p:nvSpPr>
            <p:cNvPr id="5" name="Rectangle : coins arrondis 4">
              <a:extLst>
                <a:ext uri="{FF2B5EF4-FFF2-40B4-BE49-F238E27FC236}">
                  <a16:creationId xmlns:a16="http://schemas.microsoft.com/office/drawing/2014/main" id="{C53C2B4E-71B5-D6DB-B81A-53D1CBAE6827}"/>
                </a:ext>
              </a:extLst>
            </p:cNvPr>
            <p:cNvSpPr/>
            <p:nvPr/>
          </p:nvSpPr>
          <p:spPr>
            <a:xfrm>
              <a:off x="3333750" y="512743"/>
              <a:ext cx="6438900" cy="5668981"/>
            </a:xfrm>
            <a:prstGeom prst="roundRect">
              <a:avLst/>
            </a:prstGeom>
            <a:solidFill>
              <a:schemeClr val="bg1"/>
            </a:solidFill>
            <a:ln w="76200">
              <a:solidFill>
                <a:srgbClr val="2C1F5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BE"/>
            </a:p>
          </p:txBody>
        </p:sp>
        <p:sp>
          <p:nvSpPr>
            <p:cNvPr id="6" name="Rectangle : avec coins arrondis en haut 5">
              <a:extLst>
                <a:ext uri="{FF2B5EF4-FFF2-40B4-BE49-F238E27FC236}">
                  <a16:creationId xmlns:a16="http://schemas.microsoft.com/office/drawing/2014/main" id="{0FB100F1-1FFE-4B0D-9C3F-82BF053C6323}"/>
                </a:ext>
              </a:extLst>
            </p:cNvPr>
            <p:cNvSpPr/>
            <p:nvPr/>
          </p:nvSpPr>
          <p:spPr>
            <a:xfrm>
              <a:off x="3333750" y="512743"/>
              <a:ext cx="6438899" cy="735033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rgbClr val="69DBFD"/>
            </a:solidFill>
            <a:ln w="76200">
              <a:solidFill>
                <a:srgbClr val="2C1F5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BE"/>
            </a:p>
          </p:txBody>
        </p:sp>
        <p:sp>
          <p:nvSpPr>
            <p:cNvPr id="7" name="Ellipse 6">
              <a:extLst>
                <a:ext uri="{FF2B5EF4-FFF2-40B4-BE49-F238E27FC236}">
                  <a16:creationId xmlns:a16="http://schemas.microsoft.com/office/drawing/2014/main" id="{4CF1789D-6C75-E196-C878-9FF050786D2D}"/>
                </a:ext>
              </a:extLst>
            </p:cNvPr>
            <p:cNvSpPr>
              <a:spLocks noChangeAspect="1"/>
            </p:cNvSpPr>
            <p:nvPr/>
          </p:nvSpPr>
          <p:spPr>
            <a:xfrm flipV="1">
              <a:off x="3657600" y="788968"/>
              <a:ext cx="266700" cy="266700"/>
            </a:xfrm>
            <a:prstGeom prst="ellipse">
              <a:avLst/>
            </a:prstGeom>
            <a:solidFill>
              <a:srgbClr val="2C1F5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BE"/>
            </a:p>
          </p:txBody>
        </p:sp>
        <p:sp>
          <p:nvSpPr>
            <p:cNvPr id="8" name="Ellipse 7">
              <a:extLst>
                <a:ext uri="{FF2B5EF4-FFF2-40B4-BE49-F238E27FC236}">
                  <a16:creationId xmlns:a16="http://schemas.microsoft.com/office/drawing/2014/main" id="{5DA430D1-5C54-2BF8-B1B0-1E2E37F6519F}"/>
                </a:ext>
              </a:extLst>
            </p:cNvPr>
            <p:cNvSpPr>
              <a:spLocks noChangeAspect="1"/>
            </p:cNvSpPr>
            <p:nvPr/>
          </p:nvSpPr>
          <p:spPr>
            <a:xfrm flipV="1">
              <a:off x="4248150" y="798493"/>
              <a:ext cx="266700" cy="266700"/>
            </a:xfrm>
            <a:prstGeom prst="ellipse">
              <a:avLst/>
            </a:prstGeom>
            <a:solidFill>
              <a:srgbClr val="2C1F5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BE"/>
            </a:p>
          </p:txBody>
        </p:sp>
        <p:sp>
          <p:nvSpPr>
            <p:cNvPr id="9" name="Ellipse 8">
              <a:extLst>
                <a:ext uri="{FF2B5EF4-FFF2-40B4-BE49-F238E27FC236}">
                  <a16:creationId xmlns:a16="http://schemas.microsoft.com/office/drawing/2014/main" id="{3C0BB708-4298-645F-779D-91C0F809F602}"/>
                </a:ext>
              </a:extLst>
            </p:cNvPr>
            <p:cNvSpPr>
              <a:spLocks noChangeAspect="1"/>
            </p:cNvSpPr>
            <p:nvPr/>
          </p:nvSpPr>
          <p:spPr>
            <a:xfrm flipV="1">
              <a:off x="4838700" y="808018"/>
              <a:ext cx="266700" cy="266700"/>
            </a:xfrm>
            <a:prstGeom prst="ellipse">
              <a:avLst/>
            </a:prstGeom>
            <a:solidFill>
              <a:srgbClr val="2C1F5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BE"/>
            </a:p>
          </p:txBody>
        </p:sp>
        <p:sp>
          <p:nvSpPr>
            <p:cNvPr id="10" name="Rectangle : coins arrondis 9">
              <a:extLst>
                <a:ext uri="{FF2B5EF4-FFF2-40B4-BE49-F238E27FC236}">
                  <a16:creationId xmlns:a16="http://schemas.microsoft.com/office/drawing/2014/main" id="{325F41C3-E08C-07BF-36EC-186048BE0084}"/>
                </a:ext>
              </a:extLst>
            </p:cNvPr>
            <p:cNvSpPr>
              <a:spLocks noChangeAspect="1"/>
            </p:cNvSpPr>
            <p:nvPr/>
          </p:nvSpPr>
          <p:spPr>
            <a:xfrm flipV="1">
              <a:off x="8548687" y="746909"/>
              <a:ext cx="923925" cy="266700"/>
            </a:xfrm>
            <a:prstGeom prst="roundRect">
              <a:avLst>
                <a:gd name="adj" fmla="val 50000"/>
              </a:avLst>
            </a:prstGeom>
            <a:solidFill>
              <a:srgbClr val="2C1F5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BE"/>
            </a:p>
          </p:txBody>
        </p:sp>
        <p:sp>
          <p:nvSpPr>
            <p:cNvPr id="11" name="Rectangle : coins arrondis 10">
              <a:extLst>
                <a:ext uri="{FF2B5EF4-FFF2-40B4-BE49-F238E27FC236}">
                  <a16:creationId xmlns:a16="http://schemas.microsoft.com/office/drawing/2014/main" id="{09E34962-7C5B-9C88-57B2-7E5A904834C6}"/>
                </a:ext>
              </a:extLst>
            </p:cNvPr>
            <p:cNvSpPr/>
            <p:nvPr/>
          </p:nvSpPr>
          <p:spPr>
            <a:xfrm>
              <a:off x="4476750" y="2600325"/>
              <a:ext cx="3990975" cy="914400"/>
            </a:xfrm>
            <a:prstGeom prst="roundRect">
              <a:avLst/>
            </a:prstGeom>
            <a:solidFill>
              <a:schemeClr val="bg1">
                <a:lumMod val="85000"/>
              </a:schemeClr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>
                  <a:solidFill>
                    <a:schemeClr val="tx1"/>
                  </a:solidFill>
                </a:rPr>
                <a:t>clément</a:t>
              </a:r>
              <a:endParaRPr lang="fr-BE" dirty="0">
                <a:solidFill>
                  <a:schemeClr val="tx1"/>
                </a:solidFill>
              </a:endParaRPr>
            </a:p>
          </p:txBody>
        </p:sp>
        <p:sp>
          <p:nvSpPr>
            <p:cNvPr id="12" name="Rectangle : coins arrondis 11">
              <a:extLst>
                <a:ext uri="{FF2B5EF4-FFF2-40B4-BE49-F238E27FC236}">
                  <a16:creationId xmlns:a16="http://schemas.microsoft.com/office/drawing/2014/main" id="{ECDE0EE9-1958-B678-6681-D78806A8620D}"/>
                </a:ext>
              </a:extLst>
            </p:cNvPr>
            <p:cNvSpPr/>
            <p:nvPr/>
          </p:nvSpPr>
          <p:spPr>
            <a:xfrm>
              <a:off x="4514850" y="4344828"/>
              <a:ext cx="3990975" cy="914400"/>
            </a:xfrm>
            <a:prstGeom prst="roundRect">
              <a:avLst/>
            </a:prstGeom>
            <a:solidFill>
              <a:schemeClr val="bg1">
                <a:lumMod val="85000"/>
              </a:schemeClr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BE" dirty="0"/>
            </a:p>
          </p:txBody>
        </p:sp>
        <p:sp>
          <p:nvSpPr>
            <p:cNvPr id="13" name="ZoneTexte 12">
              <a:extLst>
                <a:ext uri="{FF2B5EF4-FFF2-40B4-BE49-F238E27FC236}">
                  <a16:creationId xmlns:a16="http://schemas.microsoft.com/office/drawing/2014/main" id="{C57ECEED-F608-D307-DAD9-011F9434D727}"/>
                </a:ext>
              </a:extLst>
            </p:cNvPr>
            <p:cNvSpPr txBox="1"/>
            <p:nvPr/>
          </p:nvSpPr>
          <p:spPr>
            <a:xfrm>
              <a:off x="4652961" y="2041730"/>
              <a:ext cx="2886075" cy="6071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1600" dirty="0">
                  <a:latin typeface="Aharoni" panose="02010803020104030203" pitchFamily="2" charset="-79"/>
                  <a:cs typeface="Aharoni" panose="02010803020104030203" pitchFamily="2" charset="-79"/>
                </a:rPr>
                <a:t>Login</a:t>
              </a:r>
              <a:r>
                <a:rPr lang="fr-FR" sz="2400" dirty="0">
                  <a:latin typeface="Aharoni" panose="02010803020104030203" pitchFamily="2" charset="-79"/>
                  <a:cs typeface="Aharoni" panose="02010803020104030203" pitchFamily="2" charset="-79"/>
                </a:rPr>
                <a:t> :</a:t>
              </a:r>
              <a:endParaRPr lang="fr-BE" sz="2400" dirty="0">
                <a:latin typeface="Aharoni" panose="02010803020104030203" pitchFamily="2" charset="-79"/>
                <a:cs typeface="Aharoni" panose="02010803020104030203" pitchFamily="2" charset="-79"/>
              </a:endParaRPr>
            </a:p>
          </p:txBody>
        </p:sp>
        <p:sp>
          <p:nvSpPr>
            <p:cNvPr id="14" name="ZoneTexte 13">
              <a:extLst>
                <a:ext uri="{FF2B5EF4-FFF2-40B4-BE49-F238E27FC236}">
                  <a16:creationId xmlns:a16="http://schemas.microsoft.com/office/drawing/2014/main" id="{D1B56AD8-8737-71BE-296B-794DAA87D123}"/>
                </a:ext>
              </a:extLst>
            </p:cNvPr>
            <p:cNvSpPr txBox="1"/>
            <p:nvPr/>
          </p:nvSpPr>
          <p:spPr>
            <a:xfrm>
              <a:off x="4652961" y="3883164"/>
              <a:ext cx="2886075" cy="4452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1600" dirty="0" err="1">
                  <a:latin typeface="Aharoni" panose="02010803020104030203" pitchFamily="2" charset="-79"/>
                  <a:cs typeface="Aharoni" panose="02010803020104030203" pitchFamily="2" charset="-79"/>
                </a:rPr>
                <a:t>Password</a:t>
              </a:r>
              <a:r>
                <a:rPr lang="fr-FR" sz="1600" dirty="0">
                  <a:latin typeface="Aharoni" panose="02010803020104030203" pitchFamily="2" charset="-79"/>
                  <a:cs typeface="Aharoni" panose="02010803020104030203" pitchFamily="2" charset="-79"/>
                </a:rPr>
                <a:t> :</a:t>
              </a:r>
              <a:endParaRPr lang="fr-BE" sz="1600" dirty="0">
                <a:latin typeface="Aharoni" panose="02010803020104030203" pitchFamily="2" charset="-79"/>
                <a:cs typeface="Aharoni" panose="02010803020104030203" pitchFamily="2" charset="-79"/>
              </a:endParaRPr>
            </a:p>
          </p:txBody>
        </p:sp>
      </p:grpSp>
      <p:pic>
        <p:nvPicPr>
          <p:cNvPr id="15" name="Picture 2" descr="Storage Data Center PNG File - PNG All">
            <a:extLst>
              <a:ext uri="{FF2B5EF4-FFF2-40B4-BE49-F238E27FC236}">
                <a16:creationId xmlns:a16="http://schemas.microsoft.com/office/drawing/2014/main" id="{90CE85D4-3C0F-0BBF-D7C7-8140EAF6CEE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36515" y="515829"/>
            <a:ext cx="2699278" cy="17818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ZoneTexte 15">
            <a:extLst>
              <a:ext uri="{FF2B5EF4-FFF2-40B4-BE49-F238E27FC236}">
                <a16:creationId xmlns:a16="http://schemas.microsoft.com/office/drawing/2014/main" id="{831F361F-4FD9-E9C8-40C1-628CEE71742F}"/>
              </a:ext>
            </a:extLst>
          </p:cNvPr>
          <p:cNvSpPr txBox="1"/>
          <p:nvPr/>
        </p:nvSpPr>
        <p:spPr>
          <a:xfrm>
            <a:off x="1734326" y="4682569"/>
            <a:ext cx="255363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kern="150" dirty="0">
                <a:effectLst/>
                <a:latin typeface="Liberation Serif"/>
                <a:ea typeface="Noto Serif CJK SC"/>
                <a:cs typeface="Lohit Devanagari"/>
              </a:rPr>
              <a:t>SELECT password FROM users WHERE username = ‘&lt;Clément&gt;’</a:t>
            </a:r>
            <a:endParaRPr lang="fr-BE" sz="1200" kern="150" dirty="0">
              <a:effectLst/>
              <a:latin typeface="Liberation Serif"/>
              <a:ea typeface="Noto Serif CJK SC"/>
              <a:cs typeface="Lohit Devanagari"/>
            </a:endParaRPr>
          </a:p>
          <a:p>
            <a:endParaRPr lang="fr-BE" sz="1200" dirty="0"/>
          </a:p>
        </p:txBody>
      </p:sp>
      <p:sp>
        <p:nvSpPr>
          <p:cNvPr id="17" name="ZoneTexte 16">
            <a:extLst>
              <a:ext uri="{FF2B5EF4-FFF2-40B4-BE49-F238E27FC236}">
                <a16:creationId xmlns:a16="http://schemas.microsoft.com/office/drawing/2014/main" id="{15E78CFE-1DEB-0817-E613-BA8C0869B810}"/>
              </a:ext>
            </a:extLst>
          </p:cNvPr>
          <p:cNvSpPr txBox="1"/>
          <p:nvPr/>
        </p:nvSpPr>
        <p:spPr>
          <a:xfrm>
            <a:off x="6622541" y="1998963"/>
            <a:ext cx="17333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latin typeface="Liberation Serif"/>
              </a:rPr>
              <a:t>password1234</a:t>
            </a:r>
            <a:endParaRPr lang="fr-BE" dirty="0">
              <a:latin typeface="Liberation Serif"/>
            </a:endParaRPr>
          </a:p>
        </p:txBody>
      </p:sp>
      <p:pic>
        <p:nvPicPr>
          <p:cNvPr id="2050" name="Picture 2" descr="La défense - Icônes sécurité gratuites">
            <a:extLst>
              <a:ext uri="{FF2B5EF4-FFF2-40B4-BE49-F238E27FC236}">
                <a16:creationId xmlns:a16="http://schemas.microsoft.com/office/drawing/2014/main" id="{5E7C5352-7503-C752-F50E-A05CA466459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98034" y="813896"/>
            <a:ext cx="1012736" cy="10127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20" name="Groupe 19">
            <a:extLst>
              <a:ext uri="{FF2B5EF4-FFF2-40B4-BE49-F238E27FC236}">
                <a16:creationId xmlns:a16="http://schemas.microsoft.com/office/drawing/2014/main" id="{E19697C9-4431-F1BE-3476-6B4361515291}"/>
              </a:ext>
            </a:extLst>
          </p:cNvPr>
          <p:cNvGrpSpPr/>
          <p:nvPr/>
        </p:nvGrpSpPr>
        <p:grpSpPr>
          <a:xfrm>
            <a:off x="4628260" y="3518410"/>
            <a:ext cx="4676126" cy="2191225"/>
            <a:chOff x="4628260" y="3518410"/>
            <a:chExt cx="4676126" cy="2191225"/>
          </a:xfrm>
        </p:grpSpPr>
        <p:pic>
          <p:nvPicPr>
            <p:cNvPr id="18" name="Image 17">
              <a:extLst>
                <a:ext uri="{FF2B5EF4-FFF2-40B4-BE49-F238E27FC236}">
                  <a16:creationId xmlns:a16="http://schemas.microsoft.com/office/drawing/2014/main" id="{2749ED7F-522B-0030-A42A-277DEB0B4CE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ackgroundRemoval t="6182" b="96000" l="6667" r="95667">
                          <a14:foregroundMark x1="9333" y1="28364" x2="9667" y2="18182"/>
                          <a14:foregroundMark x1="39667" y1="13091" x2="57333" y2="10909"/>
                          <a14:foregroundMark x1="57333" y1="10909" x2="57333" y2="10909"/>
                          <a14:foregroundMark x1="91000" y1="39636" x2="92333" y2="47273"/>
                          <a14:foregroundMark x1="74000" y1="78909" x2="61667" y2="75636"/>
                          <a14:foregroundMark x1="38667" y1="76727" x2="27000" y2="74909"/>
                          <a14:foregroundMark x1="65333" y1="82182" x2="67000" y2="73455"/>
                          <a14:foregroundMark x1="33000" y1="80727" x2="19667" y2="94909"/>
                          <a14:foregroundMark x1="19667" y1="94909" x2="15333" y2="94909"/>
                          <a14:foregroundMark x1="80333" y1="93091" x2="82000" y2="96000"/>
                          <a14:foregroundMark x1="6667" y1="14182" x2="6667" y2="21091"/>
                          <a14:foregroundMark x1="38000" y1="49455" x2="55667" y2="40000"/>
                          <a14:foregroundMark x1="55667" y1="40000" x2="41667" y2="56364"/>
                          <a14:foregroundMark x1="53667" y1="48000" x2="49667" y2="35636"/>
                          <a14:foregroundMark x1="59000" y1="6545" x2="45000" y2="7636"/>
                          <a14:foregroundMark x1="95667" y1="44364" x2="95333" y2="44364"/>
                        </a14:backgroundRemoval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4628260" y="3964167"/>
              <a:ext cx="1904147" cy="1745468"/>
            </a:xfrm>
            <a:prstGeom prst="rect">
              <a:avLst/>
            </a:prstGeom>
          </p:spPr>
        </p:pic>
        <p:sp>
          <p:nvSpPr>
            <p:cNvPr id="19" name="Bulle narrative : rectangle à coins arrondis 18">
              <a:extLst>
                <a:ext uri="{FF2B5EF4-FFF2-40B4-BE49-F238E27FC236}">
                  <a16:creationId xmlns:a16="http://schemas.microsoft.com/office/drawing/2014/main" id="{FB8B3DFD-3242-E813-0863-E82597B3B904}"/>
                </a:ext>
              </a:extLst>
            </p:cNvPr>
            <p:cNvSpPr/>
            <p:nvPr/>
          </p:nvSpPr>
          <p:spPr>
            <a:xfrm>
              <a:off x="6096000" y="3518410"/>
              <a:ext cx="3208386" cy="612648"/>
            </a:xfrm>
            <a:prstGeom prst="wedgeRoundRectCallout">
              <a:avLst>
                <a:gd name="adj1" fmla="val -54294"/>
                <a:gd name="adj2" fmla="val 111214"/>
                <a:gd name="adj3" fmla="val 16667"/>
              </a:avLst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>
                  <a:solidFill>
                    <a:schemeClr val="tx1"/>
                  </a:solidFill>
                </a:rPr>
                <a:t>You </a:t>
              </a:r>
              <a:r>
                <a:rPr lang="fr-FR" dirty="0" err="1">
                  <a:solidFill>
                    <a:schemeClr val="tx1"/>
                  </a:solidFill>
                </a:rPr>
                <a:t>can’t</a:t>
              </a:r>
              <a:r>
                <a:rPr lang="fr-FR" dirty="0">
                  <a:solidFill>
                    <a:schemeClr val="tx1"/>
                  </a:solidFill>
                </a:rPr>
                <a:t> use : [, @ , : , _ , / , #</a:t>
              </a:r>
              <a:endParaRPr lang="fr-BE" dirty="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6184042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10743 -0.01204 L 0.20769 -0.00694 L 0.20508 -0.50231 L 0.29063 -0.50486 " pathEditMode="relative" ptsTypes="AAAA">
                                      <p:cBhvr>
                                        <p:cTn id="6" dur="2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2000"/>
                            </p:stCondLst>
                            <p:childTnLst>
                              <p:par>
                                <p:cTn id="8" presetID="1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0" presetClass="path" presetSubtype="0" accel="50000" decel="5000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1159 0.01365 L -0.00416 0.40671 L -0.37226 0.40532 L -0.37252 0.40532 L -0.37252 0.40532 " pathEditMode="relative" ptsTypes="AAAAA">
                                      <p:cBhvr>
                                        <p:cTn id="16" dur="2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xit" presetSubtype="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0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20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  <p:bldP spid="16" grpId="1"/>
      <p:bldP spid="17" grpId="0"/>
      <p:bldP spid="17" grpId="1"/>
      <p:bldP spid="17" grpId="2"/>
    </p:bldLst>
  </p:timing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498</TotalTime>
  <Words>1531</Words>
  <Application>Microsoft Office PowerPoint</Application>
  <PresentationFormat>Grand écran</PresentationFormat>
  <Paragraphs>194</Paragraphs>
  <Slides>18</Slides>
  <Notes>0</Notes>
  <HiddenSlides>5</HiddenSlides>
  <MMClips>0</MMClips>
  <ScaleCrop>false</ScaleCrop>
  <HeadingPairs>
    <vt:vector size="6" baseType="variant">
      <vt:variant>
        <vt:lpstr>Polices utilisées</vt:lpstr>
      </vt:variant>
      <vt:variant>
        <vt:i4>7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18</vt:i4>
      </vt:variant>
    </vt:vector>
  </HeadingPairs>
  <TitlesOfParts>
    <vt:vector size="26" baseType="lpstr">
      <vt:lpstr>Aharoni</vt:lpstr>
      <vt:lpstr>Arial</vt:lpstr>
      <vt:lpstr>Bahnschrift</vt:lpstr>
      <vt:lpstr>Calibri</vt:lpstr>
      <vt:lpstr>Calibri Light</vt:lpstr>
      <vt:lpstr>Consolas</vt:lpstr>
      <vt:lpstr>Liberation Serif</vt:lpstr>
      <vt:lpstr>Thème Office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Potier Clément</dc:creator>
  <cp:lastModifiedBy>Potier Clément</cp:lastModifiedBy>
  <cp:revision>5</cp:revision>
  <dcterms:created xsi:type="dcterms:W3CDTF">2023-01-03T15:07:29Z</dcterms:created>
  <dcterms:modified xsi:type="dcterms:W3CDTF">2023-01-05T14:31:43Z</dcterms:modified>
</cp:coreProperties>
</file>

<file path=docProps/thumbnail.jpeg>
</file>